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387" r:id="rId5"/>
    <p:sldId id="394" r:id="rId6"/>
    <p:sldId id="392" r:id="rId7"/>
    <p:sldId id="395" r:id="rId8"/>
    <p:sldId id="355" r:id="rId9"/>
    <p:sldId id="386" r:id="rId10"/>
    <p:sldId id="354" r:id="rId11"/>
    <p:sldId id="356" r:id="rId12"/>
    <p:sldId id="358" r:id="rId13"/>
    <p:sldId id="396" r:id="rId14"/>
    <p:sldId id="397" r:id="rId15"/>
    <p:sldId id="380" r:id="rId16"/>
    <p:sldId id="383" r:id="rId17"/>
    <p:sldId id="399" r:id="rId18"/>
    <p:sldId id="400" r:id="rId19"/>
    <p:sldId id="402" r:id="rId20"/>
    <p:sldId id="401" r:id="rId21"/>
    <p:sldId id="403" r:id="rId22"/>
    <p:sldId id="405" r:id="rId23"/>
    <p:sldId id="404" r:id="rId24"/>
    <p:sldId id="407" r:id="rId25"/>
    <p:sldId id="408" r:id="rId26"/>
    <p:sldId id="409" r:id="rId27"/>
    <p:sldId id="39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0CDEE"/>
    <a:srgbClr val="336699"/>
    <a:srgbClr val="FFFFCC"/>
    <a:srgbClr val="DC5E46"/>
    <a:srgbClr val="4775A3"/>
    <a:srgbClr val="CFA68D"/>
    <a:srgbClr val="2E75B6"/>
    <a:srgbClr val="C3D9ED"/>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94" autoAdjust="0"/>
  </p:normalViewPr>
  <p:slideViewPr>
    <p:cSldViewPr snapToGrid="0">
      <p:cViewPr varScale="1">
        <p:scale>
          <a:sx n="92" d="100"/>
          <a:sy n="92" d="100"/>
        </p:scale>
        <p:origin x="2154" y="7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C10D3-87DF-431F-8DF8-254D8FC3956B}" type="datetimeFigureOut">
              <a:rPr lang="zh-CN" altLang="en-US" smtClean="0"/>
              <a:t>2021/11/18</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D7F3C-444B-494D-9398-1E1B0FA0936E}" type="slidenum">
              <a:rPr lang="zh-CN" altLang="en-US" smtClean="0"/>
              <a:t>‹#›</a:t>
            </a:fld>
            <a:endParaRPr lang="zh-CN" altLang="en-US"/>
          </a:p>
        </p:txBody>
      </p:sp>
    </p:spTree>
    <p:extLst>
      <p:ext uri="{BB962C8B-B14F-4D97-AF65-F5344CB8AC3E}">
        <p14:creationId xmlns:p14="http://schemas.microsoft.com/office/powerpoint/2010/main" val="1103754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a:t>
            </a:fld>
            <a:endParaRPr lang="en-US"/>
          </a:p>
        </p:txBody>
      </p:sp>
    </p:spTree>
    <p:extLst>
      <p:ext uri="{BB962C8B-B14F-4D97-AF65-F5344CB8AC3E}">
        <p14:creationId xmlns:p14="http://schemas.microsoft.com/office/powerpoint/2010/main" val="1933415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4B390BD-24FF-4AE9-AAFD-D9781D48C30E}"/>
              </a:ext>
            </a:extLst>
          </p:cNvPr>
          <p:cNvSpPr>
            <a:spLocks noGrp="1" noRot="1" noChangeAspect="1" noChangeArrowheads="1" noTextEdit="1"/>
          </p:cNvSpPr>
          <p:nvPr>
            <p:ph type="sldImg"/>
          </p:nvPr>
        </p:nvSpPr>
        <p:spPr bwMode="auto">
          <a:xfrm>
            <a:off x="990600" y="765175"/>
            <a:ext cx="5119688" cy="38401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E984E27A-8852-48F0-9E3F-6EE5A1CA002E}"/>
              </a:ext>
            </a:extLst>
          </p:cNvPr>
          <p:cNvSpPr>
            <a:spLocks noGrp="1" noChangeArrowheads="1"/>
          </p:cNvSpPr>
          <p:nvPr>
            <p:ph type="body" idx="1"/>
          </p:nvPr>
        </p:nvSpPr>
        <p:spPr>
          <a:xfrm>
            <a:off x="947738" y="4860925"/>
            <a:ext cx="5203825" cy="4608513"/>
          </a:xfrm>
          <a:noFill/>
        </p:spPr>
        <p:txBody>
          <a:bodyPr lIns="96607" tIns="48303" rIns="96607" bIns="48303"/>
          <a:lstStyle/>
          <a:p>
            <a:pPr marL="0" indent="0" eaLnBrk="1" hangingPunct="1">
              <a:buFontTx/>
              <a:buNone/>
            </a:pPr>
            <a:r>
              <a:rPr kumimoji="1" lang="zh-CN" altLang="en-US" dirty="0">
                <a:solidFill>
                  <a:schemeClr val="bg1"/>
                </a:solidFill>
              </a:rPr>
              <a:t>不管是数字光计算还是模拟光计算，发展的方向都是可集成化、大规模、低功耗。</a:t>
            </a:r>
            <a:endParaRPr kumimoji="1" lang="en-US" altLang="zh-CN" dirty="0">
              <a:solidFill>
                <a:schemeClr val="bg1"/>
              </a:solidFill>
            </a:endParaRPr>
          </a:p>
        </p:txBody>
      </p:sp>
    </p:spTree>
    <p:extLst>
      <p:ext uri="{BB962C8B-B14F-4D97-AF65-F5344CB8AC3E}">
        <p14:creationId xmlns:p14="http://schemas.microsoft.com/office/powerpoint/2010/main" val="398786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12</a:t>
            </a:fld>
            <a:endParaRPr lang="en-US"/>
          </a:p>
        </p:txBody>
      </p:sp>
    </p:spTree>
    <p:extLst>
      <p:ext uri="{BB962C8B-B14F-4D97-AF65-F5344CB8AC3E}">
        <p14:creationId xmlns:p14="http://schemas.microsoft.com/office/powerpoint/2010/main" val="391199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两者特性进行结合，是可以设计出尺寸小，功能丰富的集成器件。</a:t>
            </a:r>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13</a:t>
            </a:fld>
            <a:endParaRPr lang="en-US"/>
          </a:p>
        </p:txBody>
      </p:sp>
    </p:spTree>
    <p:extLst>
      <p:ext uri="{BB962C8B-B14F-4D97-AF65-F5344CB8AC3E}">
        <p14:creationId xmlns:p14="http://schemas.microsoft.com/office/powerpoint/2010/main" val="78885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14</a:t>
            </a:fld>
            <a:endParaRPr lang="en-US"/>
          </a:p>
        </p:txBody>
      </p:sp>
    </p:spTree>
    <p:extLst>
      <p:ext uri="{BB962C8B-B14F-4D97-AF65-F5344CB8AC3E}">
        <p14:creationId xmlns:p14="http://schemas.microsoft.com/office/powerpoint/2010/main" val="1071572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15</a:t>
            </a:fld>
            <a:endParaRPr lang="en-US"/>
          </a:p>
        </p:txBody>
      </p:sp>
    </p:spTree>
    <p:extLst>
      <p:ext uri="{BB962C8B-B14F-4D97-AF65-F5344CB8AC3E}">
        <p14:creationId xmlns:p14="http://schemas.microsoft.com/office/powerpoint/2010/main" val="278263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16</a:t>
            </a:fld>
            <a:endParaRPr lang="en-US"/>
          </a:p>
        </p:txBody>
      </p:sp>
    </p:spTree>
    <p:extLst>
      <p:ext uri="{BB962C8B-B14F-4D97-AF65-F5344CB8AC3E}">
        <p14:creationId xmlns:p14="http://schemas.microsoft.com/office/powerpoint/2010/main" val="3437168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17</a:t>
            </a:fld>
            <a:endParaRPr lang="en-US"/>
          </a:p>
        </p:txBody>
      </p:sp>
    </p:spTree>
    <p:extLst>
      <p:ext uri="{BB962C8B-B14F-4D97-AF65-F5344CB8AC3E}">
        <p14:creationId xmlns:p14="http://schemas.microsoft.com/office/powerpoint/2010/main" val="1527410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18</a:t>
            </a:fld>
            <a:endParaRPr lang="en-US"/>
          </a:p>
        </p:txBody>
      </p:sp>
    </p:spTree>
    <p:extLst>
      <p:ext uri="{BB962C8B-B14F-4D97-AF65-F5344CB8AC3E}">
        <p14:creationId xmlns:p14="http://schemas.microsoft.com/office/powerpoint/2010/main" val="332247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19</a:t>
            </a:fld>
            <a:endParaRPr lang="en-US"/>
          </a:p>
        </p:txBody>
      </p:sp>
    </p:spTree>
    <p:extLst>
      <p:ext uri="{BB962C8B-B14F-4D97-AF65-F5344CB8AC3E}">
        <p14:creationId xmlns:p14="http://schemas.microsoft.com/office/powerpoint/2010/main" val="676108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20</a:t>
            </a:fld>
            <a:endParaRPr lang="en-US"/>
          </a:p>
        </p:txBody>
      </p:sp>
    </p:spTree>
    <p:extLst>
      <p:ext uri="{BB962C8B-B14F-4D97-AF65-F5344CB8AC3E}">
        <p14:creationId xmlns:p14="http://schemas.microsoft.com/office/powerpoint/2010/main" val="14191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近些年来，每一次新品发布会，苹果都会对自家研制的终端</a:t>
            </a:r>
            <a:r>
              <a:rPr lang="en-US" altLang="zh-CN" dirty="0"/>
              <a:t>SoC</a:t>
            </a:r>
            <a:r>
              <a:rPr lang="zh-CN" altLang="en-US" dirty="0"/>
              <a:t>芯片进行重点介绍，数量越来越多达数十亿的晶体管，能耗较上一代下降又百分之几十，都在炫耀着他们拥有这个星球最强的移动终端处理器，这也是苹果成为世界上最伟大科技公司的基础。另一方面，我国在电子芯片的设计水平上本已经追赶到国际第一梯队，但是由于众所周知的原因，阿斯麦的光刻机对中国禁运，华为被美国严格限制技术等，导致我国在高端芯片制造陷入困境。光刻机、芯片制造等相关话题也因频频成为热点新闻，从鲜有人知到广为人知，这无不预示着当前的时代是半导体芯片的时代、高性能计算的时代。谁能走在前面，谁就将在未来掌握主导权。</a:t>
            </a:r>
            <a:endParaRPr lang="en-US" altLang="zh-CN" dirty="0"/>
          </a:p>
        </p:txBody>
      </p:sp>
      <p:sp>
        <p:nvSpPr>
          <p:cNvPr id="4" name="Slide Number Placeholder 3"/>
          <p:cNvSpPr>
            <a:spLocks noGrp="1"/>
          </p:cNvSpPr>
          <p:nvPr>
            <p:ph type="sldNum" sz="quarter" idx="5"/>
          </p:nvPr>
        </p:nvSpPr>
        <p:spPr/>
        <p:txBody>
          <a:bodyPr/>
          <a:lstStyle/>
          <a:p>
            <a:fld id="{A7E51DEC-B098-4C3E-9EAD-038F8B2167E7}" type="slidenum">
              <a:rPr lang="en-US" smtClean="0"/>
              <a:t>3</a:t>
            </a:fld>
            <a:endParaRPr lang="en-US"/>
          </a:p>
        </p:txBody>
      </p:sp>
    </p:spTree>
    <p:extLst>
      <p:ext uri="{BB962C8B-B14F-4D97-AF65-F5344CB8AC3E}">
        <p14:creationId xmlns:p14="http://schemas.microsoft.com/office/powerpoint/2010/main" val="2794325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21</a:t>
            </a:fld>
            <a:endParaRPr lang="en-US"/>
          </a:p>
        </p:txBody>
      </p:sp>
    </p:spTree>
    <p:extLst>
      <p:ext uri="{BB962C8B-B14F-4D97-AF65-F5344CB8AC3E}">
        <p14:creationId xmlns:p14="http://schemas.microsoft.com/office/powerpoint/2010/main" val="391721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22</a:t>
            </a:fld>
            <a:endParaRPr lang="en-US"/>
          </a:p>
        </p:txBody>
      </p:sp>
    </p:spTree>
    <p:extLst>
      <p:ext uri="{BB962C8B-B14F-4D97-AF65-F5344CB8AC3E}">
        <p14:creationId xmlns:p14="http://schemas.microsoft.com/office/powerpoint/2010/main" val="302032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23</a:t>
            </a:fld>
            <a:endParaRPr lang="en-US"/>
          </a:p>
        </p:txBody>
      </p:sp>
    </p:spTree>
    <p:extLst>
      <p:ext uri="{BB962C8B-B14F-4D97-AF65-F5344CB8AC3E}">
        <p14:creationId xmlns:p14="http://schemas.microsoft.com/office/powerpoint/2010/main" val="41809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24</a:t>
            </a:fld>
            <a:endParaRPr lang="en-US"/>
          </a:p>
        </p:txBody>
      </p:sp>
    </p:spTree>
    <p:extLst>
      <p:ext uri="{BB962C8B-B14F-4D97-AF65-F5344CB8AC3E}">
        <p14:creationId xmlns:p14="http://schemas.microsoft.com/office/powerpoint/2010/main" val="175848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然而，基于传统计算范式的电子芯片算力的增长其实已经放缓，并且面临一些挑战。例如，</a:t>
            </a:r>
            <a:r>
              <a:rPr lang="zh-CN" altLang="en-US" sz="1200" b="1" dirty="0">
                <a:solidFill>
                  <a:srgbClr val="336699"/>
                </a:solidFill>
                <a:latin typeface="微软雅黑" panose="020B0503020204020204" pitchFamily="34" charset="-122"/>
                <a:ea typeface="微软雅黑" panose="020B0503020204020204" pitchFamily="34" charset="-122"/>
              </a:rPr>
              <a:t>传统的</a:t>
            </a:r>
            <a:r>
              <a:rPr lang="zh-CN" altLang="en-US" sz="1200" b="1" dirty="0">
                <a:solidFill>
                  <a:srgbClr val="C00000"/>
                </a:solidFill>
                <a:latin typeface="微软雅黑" panose="020B0503020204020204" pitchFamily="34" charset="-122"/>
                <a:ea typeface="微软雅黑" panose="020B0503020204020204" pitchFamily="34" charset="-122"/>
              </a:rPr>
              <a:t>冯诺依曼结构</a:t>
            </a:r>
            <a:r>
              <a:rPr lang="zh-CN" altLang="en-US" sz="1200" b="1" dirty="0">
                <a:solidFill>
                  <a:srgbClr val="336699"/>
                </a:solidFill>
                <a:latin typeface="微软雅黑" panose="020B0503020204020204" pitchFamily="34" charset="-122"/>
                <a:ea typeface="微软雅黑" panose="020B0503020204020204" pitchFamily="34" charset="-122"/>
              </a:rPr>
              <a:t>中的内存遭遇“瓶颈问题”，开始效率低下</a:t>
            </a:r>
            <a:r>
              <a:rPr lang="en-US" altLang="zh-CN" sz="1200" b="1" dirty="0">
                <a:solidFill>
                  <a:srgbClr val="336699"/>
                </a:solidFill>
                <a:latin typeface="微软雅黑" panose="020B0503020204020204" pitchFamily="34" charset="-122"/>
                <a:ea typeface="微软雅黑" panose="020B0503020204020204" pitchFamily="34" charset="-122"/>
              </a:rPr>
              <a:t>…</a:t>
            </a:r>
          </a:p>
          <a:p>
            <a:r>
              <a:rPr lang="zh-CN" altLang="en-US" sz="1200" b="1" dirty="0">
                <a:solidFill>
                  <a:srgbClr val="336699"/>
                </a:solidFill>
                <a:latin typeface="微软雅黑" panose="020B0503020204020204" pitchFamily="34" charset="-122"/>
                <a:ea typeface="微软雅黑" panose="020B0503020204020204" pitchFamily="34" charset="-122"/>
              </a:rPr>
              <a:t>具体有以下三个瓶颈</a:t>
            </a:r>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4</a:t>
            </a:fld>
            <a:endParaRPr lang="en-US"/>
          </a:p>
        </p:txBody>
      </p:sp>
    </p:spTree>
    <p:extLst>
      <p:ext uri="{BB962C8B-B14F-4D97-AF65-F5344CB8AC3E}">
        <p14:creationId xmlns:p14="http://schemas.microsoft.com/office/powerpoint/2010/main" val="101209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5</a:t>
            </a:fld>
            <a:endParaRPr lang="en-US"/>
          </a:p>
        </p:txBody>
      </p:sp>
    </p:spTree>
    <p:extLst>
      <p:ext uri="{BB962C8B-B14F-4D97-AF65-F5344CB8AC3E}">
        <p14:creationId xmlns:p14="http://schemas.microsoft.com/office/powerpoint/2010/main" val="87604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6</a:t>
            </a:fld>
            <a:endParaRPr lang="en-US"/>
          </a:p>
        </p:txBody>
      </p:sp>
    </p:spTree>
    <p:extLst>
      <p:ext uri="{BB962C8B-B14F-4D97-AF65-F5344CB8AC3E}">
        <p14:creationId xmlns:p14="http://schemas.microsoft.com/office/powerpoint/2010/main" val="2519219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为了解决这些问题，研究者开始开发非冯诺依曼架构的计算范式，如电子神经拟态计算。另一方面，研究者将目光瞄向了光子技术。</a:t>
            </a:r>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7</a:t>
            </a:fld>
            <a:endParaRPr lang="en-US"/>
          </a:p>
        </p:txBody>
      </p:sp>
    </p:spTree>
    <p:extLst>
      <p:ext uri="{BB962C8B-B14F-4D97-AF65-F5344CB8AC3E}">
        <p14:creationId xmlns:p14="http://schemas.microsoft.com/office/powerpoint/2010/main" val="1541071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51DEC-B098-4C3E-9EAD-038F8B2167E7}" type="slidenum">
              <a:rPr lang="en-US" smtClean="0"/>
              <a:t>8</a:t>
            </a:fld>
            <a:endParaRPr lang="en-US"/>
          </a:p>
        </p:txBody>
      </p:sp>
    </p:spTree>
    <p:extLst>
      <p:ext uri="{BB962C8B-B14F-4D97-AF65-F5344CB8AC3E}">
        <p14:creationId xmlns:p14="http://schemas.microsoft.com/office/powerpoint/2010/main" val="425729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4B390BD-24FF-4AE9-AAFD-D9781D48C30E}"/>
              </a:ext>
            </a:extLst>
          </p:cNvPr>
          <p:cNvSpPr>
            <a:spLocks noGrp="1" noRot="1" noChangeAspect="1" noChangeArrowheads="1" noTextEdit="1"/>
          </p:cNvSpPr>
          <p:nvPr>
            <p:ph type="sldImg"/>
          </p:nvPr>
        </p:nvSpPr>
        <p:spPr bwMode="auto">
          <a:xfrm>
            <a:off x="990600" y="765175"/>
            <a:ext cx="5119688" cy="38401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E984E27A-8852-48F0-9E3F-6EE5A1CA002E}"/>
              </a:ext>
            </a:extLst>
          </p:cNvPr>
          <p:cNvSpPr>
            <a:spLocks noGrp="1" noChangeArrowheads="1"/>
          </p:cNvSpPr>
          <p:nvPr>
            <p:ph type="body" idx="1"/>
          </p:nvPr>
        </p:nvSpPr>
        <p:spPr>
          <a:xfrm>
            <a:off x="947738" y="4860925"/>
            <a:ext cx="5203825" cy="4608513"/>
          </a:xfrm>
          <a:noFill/>
        </p:spPr>
        <p:txBody>
          <a:bodyPr lIns="96607" tIns="48303" rIns="96607" bIns="48303"/>
          <a:lstStyle/>
          <a:p>
            <a:pPr marL="171450" indent="-171450" eaLnBrk="1" hangingPunct="1">
              <a:buFontTx/>
              <a:buChar char="•"/>
            </a:pPr>
            <a:endParaRPr kumimoji="1" lang="en-US" altLang="zh-CN">
              <a:solidFill>
                <a:schemeClr val="bg1"/>
              </a:solidFill>
            </a:endParaRPr>
          </a:p>
        </p:txBody>
      </p:sp>
    </p:spTree>
    <p:extLst>
      <p:ext uri="{BB962C8B-B14F-4D97-AF65-F5344CB8AC3E}">
        <p14:creationId xmlns:p14="http://schemas.microsoft.com/office/powerpoint/2010/main" val="190755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4B390BD-24FF-4AE9-AAFD-D9781D48C30E}"/>
              </a:ext>
            </a:extLst>
          </p:cNvPr>
          <p:cNvSpPr>
            <a:spLocks noGrp="1" noRot="1" noChangeAspect="1" noChangeArrowheads="1" noTextEdit="1"/>
          </p:cNvSpPr>
          <p:nvPr>
            <p:ph type="sldImg"/>
          </p:nvPr>
        </p:nvSpPr>
        <p:spPr bwMode="auto">
          <a:xfrm>
            <a:off x="990600" y="765175"/>
            <a:ext cx="5119688" cy="38401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E984E27A-8852-48F0-9E3F-6EE5A1CA002E}"/>
              </a:ext>
            </a:extLst>
          </p:cNvPr>
          <p:cNvSpPr>
            <a:spLocks noGrp="1" noChangeArrowheads="1"/>
          </p:cNvSpPr>
          <p:nvPr>
            <p:ph type="body" idx="1"/>
          </p:nvPr>
        </p:nvSpPr>
        <p:spPr>
          <a:xfrm>
            <a:off x="947738" y="4860925"/>
            <a:ext cx="5203825" cy="4608513"/>
          </a:xfrm>
          <a:noFill/>
        </p:spPr>
        <p:txBody>
          <a:bodyPr lIns="96607" tIns="48303" rIns="96607" bIns="48303"/>
          <a:lstStyle/>
          <a:p>
            <a:pPr marL="171450" indent="-171450" eaLnBrk="1" hangingPunct="1">
              <a:buFontTx/>
              <a:buChar char="•"/>
            </a:pPr>
            <a:r>
              <a:rPr kumimoji="1" lang="zh-CN" altLang="en-US" dirty="0">
                <a:solidFill>
                  <a:schemeClr val="bg1"/>
                </a:solidFill>
              </a:rPr>
              <a:t>今年，由斯科尔沃（</a:t>
            </a:r>
            <a:r>
              <a:rPr kumimoji="1" lang="en-US" altLang="zh-CN" dirty="0" err="1">
                <a:solidFill>
                  <a:schemeClr val="bg1"/>
                </a:solidFill>
              </a:rPr>
              <a:t>Skoltech</a:t>
            </a:r>
            <a:r>
              <a:rPr kumimoji="1" lang="zh-CN" altLang="en-US" dirty="0">
                <a:solidFill>
                  <a:schemeClr val="bg1"/>
                </a:solidFill>
              </a:rPr>
              <a:t>）和 </a:t>
            </a:r>
            <a:r>
              <a:rPr kumimoji="1" lang="en-US" altLang="zh-CN" dirty="0">
                <a:solidFill>
                  <a:schemeClr val="bg1"/>
                </a:solidFill>
              </a:rPr>
              <a:t>IBM </a:t>
            </a:r>
            <a:r>
              <a:rPr kumimoji="1" lang="zh-CN" altLang="en-US" dirty="0">
                <a:solidFill>
                  <a:schemeClr val="bg1"/>
                </a:solidFill>
              </a:rPr>
              <a:t>带领的一支国际研究团队，刚刚打造了一种极其节能的“光开关”（</a:t>
            </a:r>
            <a:r>
              <a:rPr kumimoji="1" lang="en-US" altLang="zh-CN" dirty="0">
                <a:solidFill>
                  <a:schemeClr val="bg1"/>
                </a:solidFill>
              </a:rPr>
              <a:t>Optical Switch</a:t>
            </a:r>
            <a:r>
              <a:rPr kumimoji="1" lang="zh-CN" altLang="en-US" dirty="0">
                <a:solidFill>
                  <a:schemeClr val="bg1"/>
                </a:solidFill>
              </a:rPr>
              <a:t>）。除了省电和无需额外冷却，其速度还提升到了每秒 </a:t>
            </a:r>
            <a:r>
              <a:rPr kumimoji="1" lang="en-US" altLang="zh-CN" dirty="0">
                <a:solidFill>
                  <a:schemeClr val="bg1"/>
                </a:solidFill>
              </a:rPr>
              <a:t>1 </a:t>
            </a:r>
            <a:r>
              <a:rPr kumimoji="1" lang="zh-CN" altLang="en-US" dirty="0">
                <a:solidFill>
                  <a:schemeClr val="bg1"/>
                </a:solidFill>
              </a:rPr>
              <a:t>万亿次，较当前顶级商用晶体管领先 </a:t>
            </a:r>
            <a:r>
              <a:rPr kumimoji="1" lang="en-US" altLang="zh-CN" dirty="0">
                <a:solidFill>
                  <a:schemeClr val="bg1"/>
                </a:solidFill>
              </a:rPr>
              <a:t>100~1000 </a:t>
            </a:r>
            <a:r>
              <a:rPr kumimoji="1" lang="zh-CN" altLang="en-US" dirty="0">
                <a:solidFill>
                  <a:schemeClr val="bg1"/>
                </a:solidFill>
              </a:rPr>
              <a:t>倍。</a:t>
            </a:r>
            <a:endParaRPr kumimoji="1" lang="en-US" altLang="zh-CN" dirty="0">
              <a:solidFill>
                <a:schemeClr val="bg1"/>
              </a:solidFill>
            </a:endParaRPr>
          </a:p>
        </p:txBody>
      </p:sp>
    </p:spTree>
    <p:extLst>
      <p:ext uri="{BB962C8B-B14F-4D97-AF65-F5344CB8AC3E}">
        <p14:creationId xmlns:p14="http://schemas.microsoft.com/office/powerpoint/2010/main" val="167328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3718192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233855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86750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1401279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240740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177234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2157842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1310483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163573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779285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3F27675D-D648-47FE-B902-BB7336A0B985}" type="datetimeFigureOut">
              <a:rPr lang="zh-CN" altLang="en-US" smtClean="0"/>
              <a:t>2021/11/18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2643932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27675D-D648-47FE-B902-BB7336A0B985}" type="datetimeFigureOut">
              <a:rPr lang="zh-CN" altLang="en-US" smtClean="0"/>
              <a:t>2021/11/18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55D8A-478F-4366-9805-19AD7CD90C20}" type="slidenum">
              <a:rPr lang="zh-CN" altLang="en-US" smtClean="0"/>
              <a:t>‹#›</a:t>
            </a:fld>
            <a:endParaRPr lang="zh-CN" altLang="en-US"/>
          </a:p>
        </p:txBody>
      </p:sp>
    </p:spTree>
    <p:extLst>
      <p:ext uri="{BB962C8B-B14F-4D97-AF65-F5344CB8AC3E}">
        <p14:creationId xmlns:p14="http://schemas.microsoft.com/office/powerpoint/2010/main" val="58949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6.xml"/><Relationship Id="rId7" Type="http://schemas.openxmlformats.org/officeDocument/2006/relationships/image" Target="../media/image39.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0.png"/><Relationship Id="rId11"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Graphene based nanocarbon films can be used in optical computing - Tech  Explorist">
            <a:extLst>
              <a:ext uri="{FF2B5EF4-FFF2-40B4-BE49-F238E27FC236}">
                <a16:creationId xmlns:a16="http://schemas.microsoft.com/office/drawing/2014/main" id="{F11F5CE5-CF94-4CD7-8651-38FBAA7ED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1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2">
            <a:extLst>
              <a:ext uri="{FF2B5EF4-FFF2-40B4-BE49-F238E27FC236}">
                <a16:creationId xmlns:a16="http://schemas.microsoft.com/office/drawing/2014/main" id="{D16800F3-6AF3-4FFD-A475-C004DF5597A1}"/>
              </a:ext>
            </a:extLst>
          </p:cNvPr>
          <p:cNvSpPr txBox="1">
            <a:spLocks/>
          </p:cNvSpPr>
          <p:nvPr/>
        </p:nvSpPr>
        <p:spPr>
          <a:xfrm>
            <a:off x="3397881" y="4688631"/>
            <a:ext cx="6005071" cy="1007319"/>
          </a:xfrm>
          <a:prstGeom prst="rect">
            <a:avLst/>
          </a:prstGeom>
          <a:noFill/>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r>
              <a:rPr kumimoji="1" lang="zh-CN" altLang="en-US" sz="4000" kern="1200" dirty="0">
                <a:solidFill>
                  <a:srgbClr val="FFFFFF"/>
                </a:solidFill>
                <a:latin typeface="微软雅黑" panose="020B0503020204020204" pitchFamily="34" charset="-122"/>
                <a:ea typeface="微软雅黑" panose="020B0503020204020204" pitchFamily="34" charset="-122"/>
                <a:cs typeface="+mn-cs"/>
                <a:sym typeface="Wingdings" pitchFamily="2" charset="2"/>
              </a:rPr>
              <a:t>光子计算中的智能优化</a:t>
            </a:r>
          </a:p>
        </p:txBody>
      </p:sp>
      <p:sp>
        <p:nvSpPr>
          <p:cNvPr id="10" name="标题 2">
            <a:extLst>
              <a:ext uri="{FF2B5EF4-FFF2-40B4-BE49-F238E27FC236}">
                <a16:creationId xmlns:a16="http://schemas.microsoft.com/office/drawing/2014/main" id="{54CF9ED2-E220-446E-BD94-2291815F22B1}"/>
              </a:ext>
            </a:extLst>
          </p:cNvPr>
          <p:cNvSpPr txBox="1">
            <a:spLocks/>
          </p:cNvSpPr>
          <p:nvPr/>
        </p:nvSpPr>
        <p:spPr>
          <a:xfrm>
            <a:off x="2621024" y="5695950"/>
            <a:ext cx="6005071" cy="1759794"/>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r"/>
            <a:r>
              <a:rPr kumimoji="1" lang="zh-CN" altLang="en-US" sz="2800" kern="1200" dirty="0">
                <a:solidFill>
                  <a:srgbClr val="FFFFFF"/>
                </a:solidFill>
                <a:latin typeface="微软雅黑" panose="020B0503020204020204" pitchFamily="34" charset="-122"/>
                <a:ea typeface="微软雅黑" panose="020B0503020204020204" pitchFamily="34" charset="-122"/>
                <a:cs typeface="+mn-cs"/>
                <a:sym typeface="Wingdings" pitchFamily="2" charset="2"/>
              </a:rPr>
              <a:t>报告人：淡一航</a:t>
            </a:r>
            <a:endParaRPr kumimoji="1" lang="en-US" altLang="zh-CN" sz="2800" kern="1200" dirty="0">
              <a:solidFill>
                <a:srgbClr val="FFFFFF"/>
              </a:solidFill>
              <a:latin typeface="微软雅黑" panose="020B0503020204020204" pitchFamily="34" charset="-122"/>
              <a:ea typeface="微软雅黑" panose="020B0503020204020204" pitchFamily="34" charset="-122"/>
              <a:cs typeface="+mn-cs"/>
              <a:sym typeface="Wingdings" pitchFamily="2" charset="2"/>
            </a:endParaRPr>
          </a:p>
          <a:p>
            <a:pPr algn="r"/>
            <a:r>
              <a:rPr kumimoji="1" lang="en-US" altLang="zh-CN" sz="2800" kern="1200" dirty="0">
                <a:solidFill>
                  <a:srgbClr val="FFFFFF"/>
                </a:solidFill>
                <a:latin typeface="微软雅黑" panose="020B0503020204020204" pitchFamily="34" charset="-122"/>
                <a:ea typeface="微软雅黑" panose="020B0503020204020204" pitchFamily="34" charset="-122"/>
                <a:cs typeface="+mn-cs"/>
                <a:sym typeface="Wingdings" pitchFamily="2" charset="2"/>
              </a:rPr>
              <a:t>2021.11.18</a:t>
            </a:r>
            <a:endParaRPr kumimoji="1" lang="zh-CN" altLang="en-US" sz="2800" kern="1200" dirty="0">
              <a:solidFill>
                <a:srgbClr val="FFFFFF"/>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12" name="Straight Connector 23">
            <a:extLst>
              <a:ext uri="{FF2B5EF4-FFF2-40B4-BE49-F238E27FC236}">
                <a16:creationId xmlns:a16="http://schemas.microsoft.com/office/drawing/2014/main" id="{A5AD5883-9D4F-4B9A-AB07-CBCBE74BD5ED}"/>
              </a:ext>
            </a:extLst>
          </p:cNvPr>
          <p:cNvCxnSpPr>
            <a:cxnSpLocks/>
          </p:cNvCxnSpPr>
          <p:nvPr/>
        </p:nvCxnSpPr>
        <p:spPr>
          <a:xfrm>
            <a:off x="3441080" y="5438775"/>
            <a:ext cx="570292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6B618106-1814-4151-AC9D-E2DB1FEFD217}"/>
              </a:ext>
            </a:extLst>
          </p:cNvPr>
          <p:cNvGrpSpPr/>
          <p:nvPr/>
        </p:nvGrpSpPr>
        <p:grpSpPr>
          <a:xfrm>
            <a:off x="7993752" y="111952"/>
            <a:ext cx="824750" cy="824750"/>
            <a:chOff x="5437761" y="2329774"/>
            <a:chExt cx="2198451" cy="2198451"/>
          </a:xfrm>
        </p:grpSpPr>
        <p:sp>
          <p:nvSpPr>
            <p:cNvPr id="14" name="椭圆 13">
              <a:extLst>
                <a:ext uri="{FF2B5EF4-FFF2-40B4-BE49-F238E27FC236}">
                  <a16:creationId xmlns:a16="http://schemas.microsoft.com/office/drawing/2014/main" id="{C4A3303A-A0DA-4B35-8254-BC13D8968009}"/>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077EDDAC-408D-4025-823E-E8FE7115A9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261117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B77CD58E-6ED7-478C-BB5A-A887088DF2AA}"/>
              </a:ext>
            </a:extLst>
          </p:cNvPr>
          <p:cNvSpPr txBox="1"/>
          <p:nvPr/>
        </p:nvSpPr>
        <p:spPr>
          <a:xfrm>
            <a:off x="458367" y="1091259"/>
            <a:ext cx="4246983" cy="461665"/>
          </a:xfrm>
          <a:prstGeom prst="rect">
            <a:avLst/>
          </a:prstGeom>
          <a:solidFill>
            <a:srgbClr val="FFFFCC"/>
          </a:solidFill>
        </p:spPr>
        <p:txBody>
          <a:bodyPr wrap="square">
            <a:spAutoFit/>
          </a:bodyPr>
          <a:lstStyle/>
          <a:p>
            <a:pPr marL="342900" indent="-342900" eaLnBrk="1" hangingPunct="1">
              <a:spcBef>
                <a:spcPct val="0"/>
              </a:spcBef>
              <a:spcAft>
                <a:spcPts val="600"/>
              </a:spcAft>
              <a:buFont typeface="Wingdings" panose="05000000000000000000" pitchFamily="2" charset="2"/>
              <a:buChar char="Ø"/>
            </a:pPr>
            <a:r>
              <a:rPr kumimoji="1" lang="zh-CN" altLang="en-US" sz="2400" b="1" dirty="0">
                <a:solidFill>
                  <a:srgbClr val="336699"/>
                </a:solidFill>
                <a:latin typeface="微软雅黑" panose="020B0503020204020204" pitchFamily="34" charset="-122"/>
                <a:ea typeface="微软雅黑" panose="020B0503020204020204" pitchFamily="34" charset="-122"/>
              </a:rPr>
              <a:t>数字光计算（传统光计算）</a:t>
            </a:r>
            <a:endParaRPr kumimoji="1" lang="en-US" altLang="zh-CN" sz="2400" b="1" dirty="0">
              <a:solidFill>
                <a:srgbClr val="336699"/>
              </a:solidFill>
              <a:latin typeface="微软雅黑" panose="020B0503020204020204" pitchFamily="34" charset="-122"/>
              <a:ea typeface="微软雅黑" panose="020B0503020204020204" pitchFamily="34" charset="-122"/>
            </a:endParaRPr>
          </a:p>
        </p:txBody>
      </p:sp>
      <p:cxnSp>
        <p:nvCxnSpPr>
          <p:cNvPr id="19" name="Straight Connector 23">
            <a:extLst>
              <a:ext uri="{FF2B5EF4-FFF2-40B4-BE49-F238E27FC236}">
                <a16:creationId xmlns:a16="http://schemas.microsoft.com/office/drawing/2014/main" id="{B9D1E12F-A342-4D7A-8D1A-80F5C547944C}"/>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标题 2">
            <a:extLst>
              <a:ext uri="{FF2B5EF4-FFF2-40B4-BE49-F238E27FC236}">
                <a16:creationId xmlns:a16="http://schemas.microsoft.com/office/drawing/2014/main" id="{43093547-CEA0-47A3-B8CF-A6ADC9DF9987}"/>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sym typeface="Wingdings" pitchFamily="2" charset="2"/>
              </a:rPr>
              <a:t>研究现状</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数字光计算</a:t>
            </a:r>
          </a:p>
        </p:txBody>
      </p:sp>
      <p:grpSp>
        <p:nvGrpSpPr>
          <p:cNvPr id="15" name="组合 14">
            <a:extLst>
              <a:ext uri="{FF2B5EF4-FFF2-40B4-BE49-F238E27FC236}">
                <a16:creationId xmlns:a16="http://schemas.microsoft.com/office/drawing/2014/main" id="{69EA4677-376B-4655-B452-357E7EC094AE}"/>
              </a:ext>
            </a:extLst>
          </p:cNvPr>
          <p:cNvGrpSpPr/>
          <p:nvPr/>
        </p:nvGrpSpPr>
        <p:grpSpPr>
          <a:xfrm>
            <a:off x="7993752" y="111952"/>
            <a:ext cx="824750" cy="824750"/>
            <a:chOff x="5437761" y="2329774"/>
            <a:chExt cx="2198451" cy="2198451"/>
          </a:xfrm>
        </p:grpSpPr>
        <p:sp>
          <p:nvSpPr>
            <p:cNvPr id="18" name="椭圆 17">
              <a:extLst>
                <a:ext uri="{FF2B5EF4-FFF2-40B4-BE49-F238E27FC236}">
                  <a16:creationId xmlns:a16="http://schemas.microsoft.com/office/drawing/2014/main" id="{AA0D4EAF-4672-416B-B23B-EEF503371518}"/>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DC4D690-978F-45A3-BEFB-FF3B886C2B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22" name="矩形 9">
            <a:extLst>
              <a:ext uri="{FF2B5EF4-FFF2-40B4-BE49-F238E27FC236}">
                <a16:creationId xmlns:a16="http://schemas.microsoft.com/office/drawing/2014/main" id="{5D40D703-0777-4635-ABB1-ACFA51E4170B}"/>
              </a:ext>
            </a:extLst>
          </p:cNvPr>
          <p:cNvSpPr/>
          <p:nvPr/>
        </p:nvSpPr>
        <p:spPr>
          <a:xfrm>
            <a:off x="458367" y="1635664"/>
            <a:ext cx="7747057" cy="246939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spcBef>
                <a:spcPts val="600"/>
              </a:spcBef>
              <a:spcAft>
                <a:spcPts val="600"/>
              </a:spcAft>
            </a:pPr>
            <a:r>
              <a:rPr kumimoji="1" lang="zh-CN" altLang="en-US" sz="2000" b="1" dirty="0">
                <a:solidFill>
                  <a:srgbClr val="336699"/>
                </a:solidFill>
                <a:latin typeface="微软雅黑" panose="020B0503020204020204" pitchFamily="34" charset="-122"/>
                <a:ea typeface="微软雅黑" panose="020B0503020204020204" pitchFamily="34" charset="-122"/>
              </a:rPr>
              <a:t>类似电子计算机，发展“光学晶体管”</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pPr>
            <a:r>
              <a:rPr kumimoji="1" lang="zh-CN" altLang="en-US" sz="2000" b="1" dirty="0">
                <a:solidFill>
                  <a:srgbClr val="336699"/>
                </a:solidFill>
                <a:latin typeface="微软雅黑" panose="020B0503020204020204" pitchFamily="34" charset="-122"/>
                <a:ea typeface="微软雅黑" panose="020B0503020204020204" pitchFamily="34" charset="-122"/>
              </a:rPr>
              <a:t>光学双稳器件是最基本最重要的光子开关元件</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pPr>
            <a:r>
              <a:rPr kumimoji="1" lang="zh-CN" altLang="en-US" sz="2000" b="1" dirty="0">
                <a:solidFill>
                  <a:srgbClr val="336699"/>
                </a:solidFill>
                <a:latin typeface="微软雅黑" panose="020B0503020204020204" pitchFamily="34" charset="-122"/>
                <a:ea typeface="微软雅黑" panose="020B0503020204020204" pitchFamily="34" charset="-122"/>
              </a:rPr>
              <a:t>可以用作光开关、光存储器、光放大器、光限幅器、光整形器、光调制器、光振荡器和各种光学逻辑门</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pPr>
            <a:r>
              <a:rPr kumimoji="1" lang="zh-CN" altLang="en-US" sz="2000" b="1" dirty="0">
                <a:solidFill>
                  <a:srgbClr val="336699"/>
                </a:solidFill>
                <a:latin typeface="微软雅黑" panose="020B0503020204020204" pitchFamily="34" charset="-122"/>
                <a:ea typeface="微软雅黑" panose="020B0503020204020204" pitchFamily="34" charset="-122"/>
              </a:rPr>
              <a:t>还有光学微分器、光学积分器等器件用于支撑数字光计算</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0" lvl="0" indent="0">
              <a:lnSpc>
                <a:spcPct val="70000"/>
              </a:lnSpc>
              <a:spcBef>
                <a:spcPts val="600"/>
              </a:spcBef>
              <a:spcAft>
                <a:spcPts val="600"/>
              </a:spcAft>
              <a:buNone/>
            </a:pPr>
            <a:endParaRPr kumimoji="1" lang="en-US" altLang="zh-CN" sz="2000" b="1" dirty="0">
              <a:solidFill>
                <a:srgbClr val="33669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AB64757-9798-4579-90D6-F198F343151D}"/>
              </a:ext>
            </a:extLst>
          </p:cNvPr>
          <p:cNvPicPr>
            <a:picLocks noChangeAspect="1"/>
          </p:cNvPicPr>
          <p:nvPr/>
        </p:nvPicPr>
        <p:blipFill>
          <a:blip r:embed="rId5"/>
          <a:stretch>
            <a:fillRect/>
          </a:stretch>
        </p:blipFill>
        <p:spPr>
          <a:xfrm>
            <a:off x="786176" y="3865718"/>
            <a:ext cx="4319224" cy="2575282"/>
          </a:xfrm>
          <a:prstGeom prst="rect">
            <a:avLst/>
          </a:prstGeom>
        </p:spPr>
      </p:pic>
      <p:sp>
        <p:nvSpPr>
          <p:cNvPr id="5" name="矩形 4">
            <a:extLst>
              <a:ext uri="{FF2B5EF4-FFF2-40B4-BE49-F238E27FC236}">
                <a16:creationId xmlns:a16="http://schemas.microsoft.com/office/drawing/2014/main" id="{2E2157FA-F087-4541-8215-18379D9B222A}"/>
              </a:ext>
            </a:extLst>
          </p:cNvPr>
          <p:cNvSpPr/>
          <p:nvPr/>
        </p:nvSpPr>
        <p:spPr>
          <a:xfrm>
            <a:off x="-105209" y="6441000"/>
            <a:ext cx="6523458" cy="276999"/>
          </a:xfrm>
          <a:prstGeom prst="rect">
            <a:avLst/>
          </a:prstGeom>
        </p:spPr>
        <p:txBody>
          <a:bodyPr wrap="square">
            <a:spAutoFit/>
          </a:bodyPr>
          <a:lstStyle/>
          <a:p>
            <a:pPr algn="ctr"/>
            <a:r>
              <a:rPr lang="en-US" altLang="zh-CN" sz="1200" dirty="0" err="1">
                <a:solidFill>
                  <a:srgbClr val="222222"/>
                </a:solidFill>
                <a:latin typeface="Arial" panose="020B0604020202020204" pitchFamily="34" charset="0"/>
              </a:rPr>
              <a:t>Zasedatelev</a:t>
            </a:r>
            <a:r>
              <a:rPr lang="en-US" altLang="zh-CN" sz="1200" dirty="0">
                <a:solidFill>
                  <a:srgbClr val="222222"/>
                </a:solidFill>
                <a:latin typeface="Arial" panose="020B0604020202020204" pitchFamily="34" charset="0"/>
              </a:rPr>
              <a:t>, Anton V., et al. </a:t>
            </a:r>
            <a:r>
              <a:rPr lang="en-US" altLang="zh-CN" sz="1200" i="1" dirty="0">
                <a:solidFill>
                  <a:srgbClr val="222222"/>
                </a:solidFill>
                <a:latin typeface="Arial" panose="020B0604020202020204" pitchFamily="34" charset="0"/>
              </a:rPr>
              <a:t>Nature</a:t>
            </a:r>
            <a:r>
              <a:rPr lang="en-US" altLang="zh-CN" sz="1200" dirty="0">
                <a:solidFill>
                  <a:srgbClr val="222222"/>
                </a:solidFill>
                <a:latin typeface="Arial" panose="020B0604020202020204" pitchFamily="34" charset="0"/>
              </a:rPr>
              <a:t> 597.7877 (2021): 493-497.</a:t>
            </a:r>
            <a:endParaRPr lang="zh-CN" altLang="en-US" sz="1200" dirty="0"/>
          </a:p>
        </p:txBody>
      </p:sp>
      <p:sp>
        <p:nvSpPr>
          <p:cNvPr id="23" name="矩形 9">
            <a:extLst>
              <a:ext uri="{FF2B5EF4-FFF2-40B4-BE49-F238E27FC236}">
                <a16:creationId xmlns:a16="http://schemas.microsoft.com/office/drawing/2014/main" id="{70DA1708-CDAE-4112-ACF4-A8715B50B590}"/>
              </a:ext>
            </a:extLst>
          </p:cNvPr>
          <p:cNvSpPr/>
          <p:nvPr/>
        </p:nvSpPr>
        <p:spPr>
          <a:xfrm>
            <a:off x="5327622" y="4537806"/>
            <a:ext cx="3654453" cy="1231106"/>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室温下，</a:t>
            </a:r>
            <a:r>
              <a:rPr kumimoji="1" lang="zh-CN" altLang="en-US" sz="1800" b="1" dirty="0">
                <a:solidFill>
                  <a:srgbClr val="C00000"/>
                </a:solidFill>
                <a:latin typeface="微软雅黑" panose="020B0503020204020204" pitchFamily="34" charset="-122"/>
                <a:ea typeface="微软雅黑" panose="020B0503020204020204" pitchFamily="34" charset="-122"/>
              </a:rPr>
              <a:t>单光子</a:t>
            </a:r>
            <a:r>
              <a:rPr kumimoji="1" lang="zh-CN" altLang="en-US" sz="1800" b="1" dirty="0">
                <a:solidFill>
                  <a:srgbClr val="336699"/>
                </a:solidFill>
                <a:latin typeface="微软雅黑" panose="020B0503020204020204" pitchFamily="34" charset="-122"/>
                <a:ea typeface="微软雅黑" panose="020B0503020204020204" pitchFamily="34" charset="-122"/>
              </a:rPr>
              <a:t>进行开关切换</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能量比电子晶体管</a:t>
            </a:r>
            <a:r>
              <a:rPr kumimoji="1" lang="zh-CN" altLang="en-US" sz="1800" b="1" dirty="0">
                <a:solidFill>
                  <a:srgbClr val="C00000"/>
                </a:solidFill>
                <a:latin typeface="微软雅黑" panose="020B0503020204020204" pitchFamily="34" charset="-122"/>
                <a:ea typeface="微软雅黑" panose="020B0503020204020204" pitchFamily="34" charset="-122"/>
              </a:rPr>
              <a:t>低几十倍</a:t>
            </a:r>
            <a:endParaRPr kumimoji="1" lang="en-US" altLang="zh-CN" sz="18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开关速率可达</a:t>
            </a:r>
            <a:r>
              <a:rPr kumimoji="1" lang="en-US" altLang="zh-CN" sz="1800" b="1" dirty="0">
                <a:solidFill>
                  <a:srgbClr val="C00000"/>
                </a:solidFill>
                <a:latin typeface="微软雅黑" panose="020B0503020204020204" pitchFamily="34" charset="-122"/>
                <a:ea typeface="微软雅黑" panose="020B0503020204020204" pitchFamily="34" charset="-122"/>
              </a:rPr>
              <a:t>1</a:t>
            </a:r>
            <a:r>
              <a:rPr kumimoji="1" lang="zh-CN" altLang="en-US" sz="1800" b="1" dirty="0">
                <a:solidFill>
                  <a:srgbClr val="C00000"/>
                </a:solidFill>
                <a:latin typeface="微软雅黑" panose="020B0503020204020204" pitchFamily="34" charset="-122"/>
                <a:ea typeface="微软雅黑" panose="020B0503020204020204" pitchFamily="34" charset="-122"/>
              </a:rPr>
              <a:t>万亿次</a:t>
            </a:r>
            <a:r>
              <a:rPr kumimoji="1" lang="en-US" altLang="zh-CN" sz="1800" b="1" dirty="0">
                <a:solidFill>
                  <a:srgbClr val="C00000"/>
                </a:solidFill>
                <a:latin typeface="微软雅黑" panose="020B0503020204020204" pitchFamily="34" charset="-122"/>
                <a:ea typeface="微软雅黑" panose="020B0503020204020204" pitchFamily="34" charset="-122"/>
              </a:rPr>
              <a:t>/</a:t>
            </a:r>
            <a:r>
              <a:rPr kumimoji="1" lang="zh-CN" altLang="en-US" sz="1800" b="1" dirty="0">
                <a:solidFill>
                  <a:srgbClr val="C00000"/>
                </a:solidFill>
                <a:latin typeface="微软雅黑" panose="020B0503020204020204" pitchFamily="34" charset="-122"/>
                <a:ea typeface="微软雅黑" panose="020B0503020204020204" pitchFamily="34" charset="-122"/>
              </a:rPr>
              <a:t>秒</a:t>
            </a:r>
            <a:endParaRPr kumimoji="1" lang="en-US" altLang="zh-CN" sz="18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492927031"/>
      </p:ext>
    </p:extLst>
  </p:cSld>
  <p:clrMapOvr>
    <a:masterClrMapping/>
  </p:clrMapOvr>
  <p:transition advTm="145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B252E3E-D989-485E-AA04-15536A97D809}"/>
              </a:ext>
            </a:extLst>
          </p:cNvPr>
          <p:cNvSpPr txBox="1"/>
          <p:nvPr/>
        </p:nvSpPr>
        <p:spPr>
          <a:xfrm>
            <a:off x="458367" y="1082844"/>
            <a:ext cx="2141958" cy="461665"/>
          </a:xfrm>
          <a:prstGeom prst="rect">
            <a:avLst/>
          </a:prstGeom>
          <a:solidFill>
            <a:srgbClr val="FFFFCC"/>
          </a:solidFill>
        </p:spPr>
        <p:txBody>
          <a:bodyPr wrap="square">
            <a:spAutoFit/>
          </a:bodyPr>
          <a:lstStyle/>
          <a:p>
            <a:pPr marL="342900" indent="-342900" eaLnBrk="1" hangingPunct="1">
              <a:spcBef>
                <a:spcPct val="0"/>
              </a:spcBef>
              <a:spcAft>
                <a:spcPts val="600"/>
              </a:spcAft>
              <a:buFont typeface="Wingdings" panose="05000000000000000000" pitchFamily="2" charset="2"/>
              <a:buChar char="Ø"/>
            </a:pPr>
            <a:r>
              <a:rPr kumimoji="1" lang="zh-CN" altLang="en-US" sz="2400" b="1" dirty="0">
                <a:solidFill>
                  <a:srgbClr val="336699"/>
                </a:solidFill>
                <a:latin typeface="微软雅黑" panose="020B0503020204020204" pitchFamily="34" charset="-122"/>
                <a:ea typeface="微软雅黑" panose="020B0503020204020204" pitchFamily="34" charset="-122"/>
              </a:rPr>
              <a:t>模拟光计算</a:t>
            </a:r>
            <a:endParaRPr kumimoji="1" lang="en-US" altLang="zh-CN" sz="2400" b="1" dirty="0">
              <a:solidFill>
                <a:srgbClr val="336699"/>
              </a:solidFill>
              <a:latin typeface="微软雅黑" panose="020B0503020204020204" pitchFamily="34" charset="-122"/>
              <a:ea typeface="微软雅黑" panose="020B0503020204020204" pitchFamily="34" charset="-122"/>
            </a:endParaRPr>
          </a:p>
        </p:txBody>
      </p:sp>
      <p:cxnSp>
        <p:nvCxnSpPr>
          <p:cNvPr id="19" name="Straight Connector 23">
            <a:extLst>
              <a:ext uri="{FF2B5EF4-FFF2-40B4-BE49-F238E27FC236}">
                <a16:creationId xmlns:a16="http://schemas.microsoft.com/office/drawing/2014/main" id="{B9D1E12F-A342-4D7A-8D1A-80F5C547944C}"/>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标题 2">
            <a:extLst>
              <a:ext uri="{FF2B5EF4-FFF2-40B4-BE49-F238E27FC236}">
                <a16:creationId xmlns:a16="http://schemas.microsoft.com/office/drawing/2014/main" id="{43093547-CEA0-47A3-B8CF-A6ADC9DF9987}"/>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sym typeface="Wingdings" pitchFamily="2" charset="2"/>
              </a:rPr>
              <a:t>研究现状</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模拟光计算</a:t>
            </a:r>
          </a:p>
        </p:txBody>
      </p:sp>
      <p:grpSp>
        <p:nvGrpSpPr>
          <p:cNvPr id="15" name="组合 14">
            <a:extLst>
              <a:ext uri="{FF2B5EF4-FFF2-40B4-BE49-F238E27FC236}">
                <a16:creationId xmlns:a16="http://schemas.microsoft.com/office/drawing/2014/main" id="{69EA4677-376B-4655-B452-357E7EC094AE}"/>
              </a:ext>
            </a:extLst>
          </p:cNvPr>
          <p:cNvGrpSpPr/>
          <p:nvPr/>
        </p:nvGrpSpPr>
        <p:grpSpPr>
          <a:xfrm>
            <a:off x="7993752" y="111952"/>
            <a:ext cx="824750" cy="824750"/>
            <a:chOff x="5437761" y="2329774"/>
            <a:chExt cx="2198451" cy="2198451"/>
          </a:xfrm>
        </p:grpSpPr>
        <p:sp>
          <p:nvSpPr>
            <p:cNvPr id="18" name="椭圆 17">
              <a:extLst>
                <a:ext uri="{FF2B5EF4-FFF2-40B4-BE49-F238E27FC236}">
                  <a16:creationId xmlns:a16="http://schemas.microsoft.com/office/drawing/2014/main" id="{AA0D4EAF-4672-416B-B23B-EEF503371518}"/>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DC4D690-978F-45A3-BEFB-FF3B886C2B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 name="矩形 2">
            <a:extLst>
              <a:ext uri="{FF2B5EF4-FFF2-40B4-BE49-F238E27FC236}">
                <a16:creationId xmlns:a16="http://schemas.microsoft.com/office/drawing/2014/main" id="{188BA81E-940A-4EAD-BFC3-CC922CE21570}"/>
              </a:ext>
            </a:extLst>
          </p:cNvPr>
          <p:cNvSpPr/>
          <p:nvPr/>
        </p:nvSpPr>
        <p:spPr>
          <a:xfrm>
            <a:off x="458367" y="1797784"/>
            <a:ext cx="8009358" cy="1631216"/>
          </a:xfrm>
          <a:prstGeom prst="rect">
            <a:avLst/>
          </a:prstGeom>
        </p:spPr>
        <p:txBody>
          <a:bodyPr wrap="square">
            <a:spAutoFit/>
          </a:bodyPr>
          <a:lstStyle/>
          <a:p>
            <a:pPr marL="342900" indent="-342900" eaLnBrk="0" fontAlgn="base" hangingPunct="0">
              <a:spcBef>
                <a:spcPts val="600"/>
              </a:spcBef>
              <a:spcAft>
                <a:spcPts val="600"/>
              </a:spcAft>
              <a:buFont typeface="Arial" panose="020B0604020202020204" pitchFamily="34" charset="0"/>
              <a:buChar char="•"/>
            </a:pPr>
            <a:r>
              <a:rPr kumimoji="1" lang="zh-CN" altLang="en-US" sz="2000" b="1" dirty="0">
                <a:solidFill>
                  <a:srgbClr val="336699"/>
                </a:solidFill>
                <a:latin typeface="微软雅黑" panose="020B0503020204020204" pitchFamily="34" charset="-122"/>
                <a:ea typeface="微软雅黑" panose="020B0503020204020204" pitchFamily="34" charset="-122"/>
              </a:rPr>
              <a:t>不将问题分解为通用处理器（二进制）处理的粒度</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342900" indent="-342900" eaLnBrk="0" fontAlgn="base" hangingPunct="0">
              <a:spcBef>
                <a:spcPts val="600"/>
              </a:spcBef>
              <a:spcAft>
                <a:spcPts val="600"/>
              </a:spcAft>
              <a:buFont typeface="Arial" panose="020B0604020202020204" pitchFamily="34" charset="0"/>
              <a:buChar char="•"/>
            </a:pPr>
            <a:r>
              <a:rPr kumimoji="1" lang="zh-CN" altLang="zh-CN" sz="2000" b="1" dirty="0">
                <a:solidFill>
                  <a:srgbClr val="336699"/>
                </a:solidFill>
                <a:latin typeface="微软雅黑" panose="020B0503020204020204" pitchFamily="34" charset="-122"/>
                <a:ea typeface="微软雅黑" panose="020B0503020204020204" pitchFamily="34" charset="-122"/>
              </a:rPr>
              <a:t>直接将问题</a:t>
            </a:r>
            <a:r>
              <a:rPr kumimoji="1" lang="zh-CN" altLang="en-US" sz="2000" b="1" dirty="0">
                <a:solidFill>
                  <a:srgbClr val="336699"/>
                </a:solidFill>
                <a:latin typeface="微软雅黑" panose="020B0503020204020204" pitchFamily="34" charset="-122"/>
                <a:ea typeface="微软雅黑" panose="020B0503020204020204" pitchFamily="34" charset="-122"/>
              </a:rPr>
              <a:t>转化</a:t>
            </a:r>
            <a:r>
              <a:rPr kumimoji="1" lang="zh-CN" altLang="zh-CN" sz="2000" b="1" dirty="0">
                <a:solidFill>
                  <a:srgbClr val="336699"/>
                </a:solidFill>
                <a:latin typeface="微软雅黑" panose="020B0503020204020204" pitchFamily="34" charset="-122"/>
                <a:ea typeface="微软雅黑" panose="020B0503020204020204" pitchFamily="34" charset="-122"/>
              </a:rPr>
              <a:t>为光的传输问题和光与物质相互作用的问题，在光的物理传播和演化过程就完成处理和计算</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342900" indent="-342900" eaLnBrk="0" fontAlgn="base" hangingPunct="0">
              <a:spcBef>
                <a:spcPts val="600"/>
              </a:spcBef>
              <a:spcAft>
                <a:spcPts val="600"/>
              </a:spcAft>
              <a:buFont typeface="Arial" panose="020B0604020202020204" pitchFamily="34" charset="0"/>
              <a:buChar char="•"/>
            </a:pPr>
            <a:r>
              <a:rPr kumimoji="1" lang="zh-CN" altLang="en-US" sz="2000" b="1" dirty="0">
                <a:solidFill>
                  <a:srgbClr val="336699"/>
                </a:solidFill>
                <a:latin typeface="微软雅黑" panose="020B0503020204020204" pitchFamily="34" charset="-122"/>
                <a:ea typeface="微软雅黑" panose="020B0503020204020204" pitchFamily="34" charset="-122"/>
              </a:rPr>
              <a:t>例如直接在光域完成：</a:t>
            </a:r>
            <a:r>
              <a:rPr kumimoji="1" lang="zh-CN" altLang="en-US" sz="2000" b="1" dirty="0">
                <a:solidFill>
                  <a:srgbClr val="C00000"/>
                </a:solidFill>
                <a:latin typeface="微软雅黑" panose="020B0503020204020204" pitchFamily="34" charset="-122"/>
                <a:ea typeface="微软雅黑" panose="020B0503020204020204" pitchFamily="34" charset="-122"/>
              </a:rPr>
              <a:t>线性变换、矩阵乘法、</a:t>
            </a:r>
            <a:r>
              <a:rPr kumimoji="1" lang="zh-CN" altLang="en-US" sz="2000" b="1" dirty="0">
                <a:solidFill>
                  <a:srgbClr val="336699"/>
                </a:solidFill>
                <a:latin typeface="微软雅黑" panose="020B0503020204020204" pitchFamily="34" charset="-122"/>
                <a:ea typeface="微软雅黑" panose="020B0503020204020204" pitchFamily="34" charset="-122"/>
              </a:rPr>
              <a:t>傅里叶变换</a:t>
            </a:r>
            <a:r>
              <a:rPr kumimoji="1" lang="en-US" altLang="zh-CN" sz="2000" b="1" dirty="0">
                <a:solidFill>
                  <a:srgbClr val="336699"/>
                </a:solidFill>
                <a:latin typeface="微软雅黑" panose="020B0503020204020204" pitchFamily="34" charset="-122"/>
                <a:ea typeface="微软雅黑" panose="020B0503020204020204" pitchFamily="34" charset="-122"/>
              </a:rPr>
              <a:t>…</a:t>
            </a:r>
            <a:endParaRPr kumimoji="1" lang="zh-CN" altLang="en-US" sz="2000" b="1" dirty="0">
              <a:solidFill>
                <a:srgbClr val="33669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8D9D20D-1B86-4B6D-8FAB-308D2C45B3CB}"/>
              </a:ext>
            </a:extLst>
          </p:cNvPr>
          <p:cNvPicPr>
            <a:picLocks noChangeAspect="1"/>
          </p:cNvPicPr>
          <p:nvPr/>
        </p:nvPicPr>
        <p:blipFill>
          <a:blip r:embed="rId5"/>
          <a:stretch>
            <a:fillRect/>
          </a:stretch>
        </p:blipFill>
        <p:spPr>
          <a:xfrm>
            <a:off x="186473" y="3837494"/>
            <a:ext cx="4646278" cy="1937662"/>
          </a:xfrm>
          <a:prstGeom prst="rect">
            <a:avLst/>
          </a:prstGeom>
        </p:spPr>
      </p:pic>
      <p:pic>
        <p:nvPicPr>
          <p:cNvPr id="4" name="图片 3">
            <a:extLst>
              <a:ext uri="{FF2B5EF4-FFF2-40B4-BE49-F238E27FC236}">
                <a16:creationId xmlns:a16="http://schemas.microsoft.com/office/drawing/2014/main" id="{ECD37A03-2DBE-400F-82E5-DCBA380A51EF}"/>
              </a:ext>
            </a:extLst>
          </p:cNvPr>
          <p:cNvPicPr>
            <a:picLocks noChangeAspect="1"/>
          </p:cNvPicPr>
          <p:nvPr/>
        </p:nvPicPr>
        <p:blipFill>
          <a:blip r:embed="rId6"/>
          <a:stretch>
            <a:fillRect/>
          </a:stretch>
        </p:blipFill>
        <p:spPr>
          <a:xfrm>
            <a:off x="4823980" y="3570365"/>
            <a:ext cx="3961679" cy="2234030"/>
          </a:xfrm>
          <a:prstGeom prst="rect">
            <a:avLst/>
          </a:prstGeom>
        </p:spPr>
      </p:pic>
      <p:sp>
        <p:nvSpPr>
          <p:cNvPr id="13" name="矩形 12">
            <a:extLst>
              <a:ext uri="{FF2B5EF4-FFF2-40B4-BE49-F238E27FC236}">
                <a16:creationId xmlns:a16="http://schemas.microsoft.com/office/drawing/2014/main" id="{C22D93F7-9006-4526-A4E7-E652A372F81E}"/>
              </a:ext>
            </a:extLst>
          </p:cNvPr>
          <p:cNvSpPr/>
          <p:nvPr/>
        </p:nvSpPr>
        <p:spPr>
          <a:xfrm>
            <a:off x="3353324" y="6021282"/>
            <a:ext cx="6523458" cy="276999"/>
          </a:xfrm>
          <a:prstGeom prst="rect">
            <a:avLst/>
          </a:prstGeom>
        </p:spPr>
        <p:txBody>
          <a:bodyPr wrap="square">
            <a:spAutoFit/>
          </a:bodyPr>
          <a:lstStyle/>
          <a:p>
            <a:pPr algn="ctr"/>
            <a:r>
              <a:rPr lang="en-US" altLang="zh-CN" sz="1200" dirty="0">
                <a:solidFill>
                  <a:srgbClr val="222222"/>
                </a:solidFill>
                <a:latin typeface="Arial" panose="020B0604020202020204" pitchFamily="34" charset="0"/>
              </a:rPr>
              <a:t>Lin, Xing, et al. Science 361.6406 (2018): 1004-1008.</a:t>
            </a:r>
            <a:endParaRPr lang="zh-CN" altLang="en-US" sz="1200" dirty="0"/>
          </a:p>
        </p:txBody>
      </p:sp>
      <p:sp>
        <p:nvSpPr>
          <p:cNvPr id="14" name="矩形 13">
            <a:extLst>
              <a:ext uri="{FF2B5EF4-FFF2-40B4-BE49-F238E27FC236}">
                <a16:creationId xmlns:a16="http://schemas.microsoft.com/office/drawing/2014/main" id="{8115F7A3-7306-47DA-9137-7037C70C3955}"/>
              </a:ext>
            </a:extLst>
          </p:cNvPr>
          <p:cNvSpPr/>
          <p:nvPr/>
        </p:nvSpPr>
        <p:spPr>
          <a:xfrm>
            <a:off x="-671307" y="6021282"/>
            <a:ext cx="6523458" cy="276999"/>
          </a:xfrm>
          <a:prstGeom prst="rect">
            <a:avLst/>
          </a:prstGeom>
        </p:spPr>
        <p:txBody>
          <a:bodyPr wrap="square">
            <a:spAutoFit/>
          </a:bodyPr>
          <a:lstStyle/>
          <a:p>
            <a:pPr algn="ctr"/>
            <a:r>
              <a:rPr lang="en-US" altLang="zh-CN" sz="1200" dirty="0">
                <a:solidFill>
                  <a:srgbClr val="222222"/>
                </a:solidFill>
                <a:latin typeface="Arial" panose="020B0604020202020204" pitchFamily="34" charset="0"/>
              </a:rPr>
              <a:t>Shen, </a:t>
            </a:r>
            <a:r>
              <a:rPr lang="en-US" altLang="zh-CN" sz="1200" dirty="0" err="1">
                <a:solidFill>
                  <a:srgbClr val="222222"/>
                </a:solidFill>
                <a:latin typeface="Arial" panose="020B0604020202020204" pitchFamily="34" charset="0"/>
              </a:rPr>
              <a:t>Yichen</a:t>
            </a:r>
            <a:r>
              <a:rPr lang="en-US" altLang="zh-CN" sz="1200" dirty="0">
                <a:solidFill>
                  <a:srgbClr val="222222"/>
                </a:solidFill>
                <a:latin typeface="Arial" panose="020B0604020202020204" pitchFamily="34" charset="0"/>
              </a:rPr>
              <a:t>, et al. Nature Photonics 11.7 (2017): 441-446.</a:t>
            </a:r>
            <a:endParaRPr lang="zh-CN" altLang="en-US" sz="1200" dirty="0"/>
          </a:p>
        </p:txBody>
      </p:sp>
    </p:spTree>
    <p:custDataLst>
      <p:tags r:id="rId1"/>
    </p:custDataLst>
    <p:extLst>
      <p:ext uri="{BB962C8B-B14F-4D97-AF65-F5344CB8AC3E}">
        <p14:creationId xmlns:p14="http://schemas.microsoft.com/office/powerpoint/2010/main" val="190177035"/>
      </p:ext>
    </p:extLst>
  </p:cSld>
  <p:clrMapOvr>
    <a:masterClrMapping/>
  </p:clrMapOvr>
  <p:transition advTm="145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440084C-7FBE-40F3-BA64-9D9F84B82BFC}"/>
              </a:ext>
            </a:extLst>
          </p:cNvPr>
          <p:cNvSpPr/>
          <p:nvPr/>
        </p:nvSpPr>
        <p:spPr>
          <a:xfrm>
            <a:off x="2962509" y="2323896"/>
            <a:ext cx="5695950" cy="3748076"/>
          </a:xfrm>
          <a:prstGeom prst="rect">
            <a:avLst/>
          </a:prstGeom>
          <a:solidFill>
            <a:srgbClr val="D0CDEE"/>
          </a:solidFill>
          <a:ln w="28575">
            <a:solidFill>
              <a:srgbClr val="DC5E4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50">
            <a:extLst>
              <a:ext uri="{FF2B5EF4-FFF2-40B4-BE49-F238E27FC236}">
                <a16:creationId xmlns:a16="http://schemas.microsoft.com/office/drawing/2014/main" id="{5077BE2F-7804-45EB-B53C-B5818B73E40F}"/>
              </a:ext>
            </a:extLst>
          </p:cNvPr>
          <p:cNvSpPr txBox="1"/>
          <p:nvPr/>
        </p:nvSpPr>
        <p:spPr>
          <a:xfrm>
            <a:off x="2399971" y="1143620"/>
            <a:ext cx="4344058" cy="461665"/>
          </a:xfrm>
          <a:prstGeom prst="rect">
            <a:avLst/>
          </a:prstGeom>
          <a:solidFill>
            <a:srgbClr val="FFFFCC"/>
          </a:solidFill>
          <a:ln w="28575">
            <a:solidFill>
              <a:srgbClr val="DC5E46"/>
            </a:solidFill>
            <a:prstDash val="dash"/>
          </a:ln>
        </p:spPr>
        <p:txBody>
          <a:bodyPr wrap="square">
            <a:spAutoFit/>
          </a:bodyPr>
          <a:lstStyle/>
          <a:p>
            <a:pPr algn="ctr">
              <a:spcBef>
                <a:spcPct val="0"/>
              </a:spcBef>
              <a:spcAft>
                <a:spcPts val="600"/>
              </a:spcAft>
            </a:pPr>
            <a:r>
              <a:rPr kumimoji="1" lang="zh-CN" altLang="en-US" sz="2400" b="1" dirty="0">
                <a:solidFill>
                  <a:srgbClr val="336699"/>
                </a:solidFill>
                <a:latin typeface="微软雅黑" panose="020B0503020204020204" pitchFamily="34" charset="-122"/>
                <a:ea typeface="微软雅黑" panose="020B0503020204020204" pitchFamily="34" charset="-122"/>
              </a:rPr>
              <a:t>光子计算中的智能优化</a:t>
            </a:r>
            <a:endParaRPr kumimoji="1" lang="en-US" altLang="zh-CN" sz="2400" b="1" dirty="0">
              <a:solidFill>
                <a:srgbClr val="336699"/>
              </a:solidFill>
              <a:latin typeface="微软雅黑" panose="020B0503020204020204" pitchFamily="34" charset="-122"/>
              <a:ea typeface="微软雅黑" panose="020B0503020204020204" pitchFamily="34" charset="-122"/>
            </a:endParaRPr>
          </a:p>
        </p:txBody>
      </p:sp>
      <p:sp>
        <p:nvSpPr>
          <p:cNvPr id="6" name="TextBox 50">
            <a:extLst>
              <a:ext uri="{FF2B5EF4-FFF2-40B4-BE49-F238E27FC236}">
                <a16:creationId xmlns:a16="http://schemas.microsoft.com/office/drawing/2014/main" id="{8BBD6CB9-AE74-496A-8FA5-B4B8D52CEB8B}"/>
              </a:ext>
            </a:extLst>
          </p:cNvPr>
          <p:cNvSpPr txBox="1"/>
          <p:nvPr/>
        </p:nvSpPr>
        <p:spPr>
          <a:xfrm>
            <a:off x="485542" y="2327490"/>
            <a:ext cx="1943334" cy="3748077"/>
          </a:xfrm>
          <a:prstGeom prst="rect">
            <a:avLst/>
          </a:prstGeom>
          <a:solidFill>
            <a:srgbClr val="D0CDEE"/>
          </a:solidFill>
          <a:ln w="28575">
            <a:solidFill>
              <a:srgbClr val="DC5E46"/>
            </a:solidFill>
            <a:prstDash val="dash"/>
          </a:ln>
        </p:spPr>
        <p:txBody>
          <a:bodyPr wrap="square">
            <a:spAutoFit/>
          </a:bodyPr>
          <a:lstStyle/>
          <a:p>
            <a:pPr algn="ctr">
              <a:lnSpc>
                <a:spcPct val="120000"/>
              </a:lnSpc>
            </a:pPr>
            <a:r>
              <a:rPr lang="zh-CN" altLang="en-US" sz="3200" b="1" u="sng" dirty="0">
                <a:solidFill>
                  <a:srgbClr val="C00000"/>
                </a:solidFill>
                <a:latin typeface="微软雅黑" panose="020B0503020204020204" pitchFamily="34" charset="-122"/>
                <a:ea typeface="微软雅黑" panose="020B0503020204020204" pitchFamily="34" charset="-122"/>
              </a:rPr>
              <a:t>目标</a:t>
            </a:r>
            <a:endParaRPr lang="en-US" altLang="zh-CN" sz="3200" b="1" u="sng" dirty="0">
              <a:solidFill>
                <a:srgbClr val="C00000"/>
              </a:solidFill>
              <a:latin typeface="微软雅黑" panose="020B0503020204020204" pitchFamily="34" charset="-122"/>
              <a:ea typeface="微软雅黑" panose="020B0503020204020204" pitchFamily="34" charset="-122"/>
            </a:endParaRPr>
          </a:p>
          <a:p>
            <a:pPr algn="just">
              <a:lnSpc>
                <a:spcPct val="120000"/>
              </a:lnSpc>
            </a:pPr>
            <a:r>
              <a:rPr lang="zh-CN" altLang="en-US" sz="2400" b="1" dirty="0">
                <a:solidFill>
                  <a:srgbClr val="336699"/>
                </a:solidFill>
                <a:latin typeface="微软雅黑" panose="020B0503020204020204" pitchFamily="34" charset="-122"/>
                <a:ea typeface="微软雅黑" panose="020B0503020204020204" pitchFamily="34" charset="-122"/>
              </a:rPr>
              <a:t>基于智能算法对光子计算相关的集成器件设计、光子计算架构的误差补偿进行优化</a:t>
            </a:r>
          </a:p>
        </p:txBody>
      </p:sp>
      <p:sp>
        <p:nvSpPr>
          <p:cNvPr id="7" name="TextBox 50">
            <a:extLst>
              <a:ext uri="{FF2B5EF4-FFF2-40B4-BE49-F238E27FC236}">
                <a16:creationId xmlns:a16="http://schemas.microsoft.com/office/drawing/2014/main" id="{A278B794-6743-4F08-AC75-DBBDC5C97C66}"/>
              </a:ext>
            </a:extLst>
          </p:cNvPr>
          <p:cNvSpPr txBox="1"/>
          <p:nvPr/>
        </p:nvSpPr>
        <p:spPr>
          <a:xfrm>
            <a:off x="3163739" y="3099320"/>
            <a:ext cx="5305299" cy="1015663"/>
          </a:xfrm>
          <a:prstGeom prst="rect">
            <a:avLst/>
          </a:prstGeom>
          <a:solidFill>
            <a:srgbClr val="FFFFCC"/>
          </a:solidFill>
          <a:ln w="28575">
            <a:noFill/>
            <a:prstDash val="dash"/>
          </a:ln>
        </p:spPr>
        <p:txBody>
          <a:bodyPr vert="horz" wrap="square">
            <a:spAutoFit/>
          </a:bodyPr>
          <a:lstStyle/>
          <a:p>
            <a:pPr>
              <a:spcBef>
                <a:spcPct val="0"/>
              </a:spcBef>
              <a:spcAft>
                <a:spcPts val="600"/>
              </a:spcAft>
            </a:pPr>
            <a:r>
              <a:rPr kumimoji="1" lang="zh-CN" altLang="en-US" sz="2000" b="1" dirty="0">
                <a:solidFill>
                  <a:srgbClr val="4775A3"/>
                </a:solidFill>
                <a:latin typeface="微软雅黑" panose="020B0503020204020204" pitchFamily="34" charset="-122"/>
                <a:ea typeface="微软雅黑" panose="020B0503020204020204" pitchFamily="34" charset="-122"/>
              </a:rPr>
              <a:t>对基于表面等离激元和可编程超材料结构的可集成光学计算芯片进行逆向设计和优化，缩小器件尺寸，增强多功能性，优化器件性能</a:t>
            </a:r>
          </a:p>
        </p:txBody>
      </p:sp>
      <p:sp>
        <p:nvSpPr>
          <p:cNvPr id="8" name="TextBox 50">
            <a:extLst>
              <a:ext uri="{FF2B5EF4-FFF2-40B4-BE49-F238E27FC236}">
                <a16:creationId xmlns:a16="http://schemas.microsoft.com/office/drawing/2014/main" id="{091D4AFD-3D12-4B28-A4B1-187940361112}"/>
              </a:ext>
            </a:extLst>
          </p:cNvPr>
          <p:cNvSpPr txBox="1"/>
          <p:nvPr/>
        </p:nvSpPr>
        <p:spPr>
          <a:xfrm>
            <a:off x="3168546" y="4582630"/>
            <a:ext cx="5305299" cy="1015663"/>
          </a:xfrm>
          <a:prstGeom prst="rect">
            <a:avLst/>
          </a:prstGeom>
          <a:solidFill>
            <a:srgbClr val="FFFFCC"/>
          </a:solidFill>
          <a:ln w="28575">
            <a:noFill/>
            <a:prstDash val="dash"/>
          </a:ln>
        </p:spPr>
        <p:txBody>
          <a:bodyPr vert="horz" wrap="square">
            <a:spAutoFit/>
          </a:bodyPr>
          <a:lstStyle/>
          <a:p>
            <a:pPr>
              <a:spcBef>
                <a:spcPct val="0"/>
              </a:spcBef>
              <a:spcAft>
                <a:spcPts val="600"/>
              </a:spcAft>
            </a:pPr>
            <a:r>
              <a:rPr kumimoji="1" lang="zh-CN" altLang="en-US" sz="2000" b="1" dirty="0">
                <a:solidFill>
                  <a:srgbClr val="4775A3"/>
                </a:solidFill>
                <a:latin typeface="微软雅黑" panose="020B0503020204020204" pitchFamily="34" charset="-122"/>
                <a:ea typeface="微软雅黑" panose="020B0503020204020204" pitchFamily="34" charset="-122"/>
              </a:rPr>
              <a:t>对基于</a:t>
            </a:r>
            <a:r>
              <a:rPr kumimoji="1" lang="en-US" altLang="zh-CN" sz="2000" b="1" dirty="0">
                <a:solidFill>
                  <a:srgbClr val="4775A3"/>
                </a:solidFill>
                <a:latin typeface="微软雅黑" panose="020B0503020204020204" pitchFamily="34" charset="-122"/>
                <a:ea typeface="微软雅黑" panose="020B0503020204020204" pitchFamily="34" charset="-122"/>
              </a:rPr>
              <a:t>MZI</a:t>
            </a:r>
            <a:r>
              <a:rPr kumimoji="1" lang="zh-CN" altLang="en-US" sz="2000" b="1" dirty="0">
                <a:solidFill>
                  <a:srgbClr val="4775A3"/>
                </a:solidFill>
                <a:latin typeface="微软雅黑" panose="020B0503020204020204" pitchFamily="34" charset="-122"/>
                <a:ea typeface="微软雅黑" panose="020B0503020204020204" pitchFamily="34" charset="-122"/>
              </a:rPr>
              <a:t>阵列的光子集成芯片中酉矩阵映射机制进行人工神经网络建模，提高计算的精度和鲁棒性</a:t>
            </a:r>
          </a:p>
        </p:txBody>
      </p:sp>
      <p:sp>
        <p:nvSpPr>
          <p:cNvPr id="11" name="矩形 10">
            <a:extLst>
              <a:ext uri="{FF2B5EF4-FFF2-40B4-BE49-F238E27FC236}">
                <a16:creationId xmlns:a16="http://schemas.microsoft.com/office/drawing/2014/main" id="{D1379D78-96D3-45CF-953E-3485C3A3F13F}"/>
              </a:ext>
            </a:extLst>
          </p:cNvPr>
          <p:cNvSpPr/>
          <p:nvPr/>
        </p:nvSpPr>
        <p:spPr>
          <a:xfrm>
            <a:off x="4903316" y="2323895"/>
            <a:ext cx="1826141" cy="633187"/>
          </a:xfrm>
          <a:prstGeom prst="rect">
            <a:avLst/>
          </a:prstGeom>
        </p:spPr>
        <p:txBody>
          <a:bodyPr wrap="none">
            <a:spAutoFit/>
          </a:bodyPr>
          <a:lstStyle/>
          <a:p>
            <a:pPr algn="ctr">
              <a:lnSpc>
                <a:spcPct val="120000"/>
              </a:lnSpc>
            </a:pPr>
            <a:r>
              <a:rPr lang="zh-CN" altLang="en-US" sz="3200" b="1" u="sng" dirty="0">
                <a:solidFill>
                  <a:srgbClr val="C00000"/>
                </a:solidFill>
                <a:latin typeface="微软雅黑" panose="020B0503020204020204" pitchFamily="34" charset="-122"/>
                <a:ea typeface="微软雅黑" panose="020B0503020204020204" pitchFamily="34" charset="-122"/>
              </a:rPr>
              <a:t>研究内容</a:t>
            </a:r>
            <a:endParaRPr lang="en-US" altLang="zh-CN" sz="3200" b="1" u="sng" dirty="0">
              <a:solidFill>
                <a:srgbClr val="C00000"/>
              </a:solidFill>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EBE60254-C049-422E-AF2A-24DA42F4C3B5}"/>
              </a:ext>
            </a:extLst>
          </p:cNvPr>
          <p:cNvPicPr>
            <a:picLocks noChangeAspect="1"/>
          </p:cNvPicPr>
          <p:nvPr/>
        </p:nvPicPr>
        <p:blipFill>
          <a:blip r:embed="rId3"/>
          <a:stretch>
            <a:fillRect/>
          </a:stretch>
        </p:blipFill>
        <p:spPr>
          <a:xfrm>
            <a:off x="2509955" y="3373788"/>
            <a:ext cx="390525" cy="466725"/>
          </a:xfrm>
          <a:prstGeom prst="rect">
            <a:avLst/>
          </a:prstGeom>
        </p:spPr>
      </p:pic>
      <p:pic>
        <p:nvPicPr>
          <p:cNvPr id="15" name="图片 14">
            <a:extLst>
              <a:ext uri="{FF2B5EF4-FFF2-40B4-BE49-F238E27FC236}">
                <a16:creationId xmlns:a16="http://schemas.microsoft.com/office/drawing/2014/main" id="{D2480895-9F2C-453B-8B3B-B2D3E5714704}"/>
              </a:ext>
            </a:extLst>
          </p:cNvPr>
          <p:cNvPicPr>
            <a:picLocks noChangeAspect="1"/>
          </p:cNvPicPr>
          <p:nvPr/>
        </p:nvPicPr>
        <p:blipFill>
          <a:blip r:embed="rId3"/>
          <a:stretch>
            <a:fillRect/>
          </a:stretch>
        </p:blipFill>
        <p:spPr>
          <a:xfrm>
            <a:off x="2490905" y="4857098"/>
            <a:ext cx="390525" cy="466725"/>
          </a:xfrm>
          <a:prstGeom prst="rect">
            <a:avLst/>
          </a:prstGeom>
        </p:spPr>
      </p:pic>
      <p:sp>
        <p:nvSpPr>
          <p:cNvPr id="14" name="左大括号 13">
            <a:extLst>
              <a:ext uri="{FF2B5EF4-FFF2-40B4-BE49-F238E27FC236}">
                <a16:creationId xmlns:a16="http://schemas.microsoft.com/office/drawing/2014/main" id="{DFFB4BB8-CC3B-4581-BE7A-1A1ED362231A}"/>
              </a:ext>
            </a:extLst>
          </p:cNvPr>
          <p:cNvSpPr/>
          <p:nvPr/>
        </p:nvSpPr>
        <p:spPr>
          <a:xfrm rot="5400000">
            <a:off x="4374669" y="-648580"/>
            <a:ext cx="394662" cy="526581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A11CEA44-5E83-4A43-8CCB-4147AD80771C}"/>
              </a:ext>
            </a:extLst>
          </p:cNvPr>
          <p:cNvGrpSpPr/>
          <p:nvPr/>
        </p:nvGrpSpPr>
        <p:grpSpPr>
          <a:xfrm>
            <a:off x="7993752" y="111952"/>
            <a:ext cx="824750" cy="824750"/>
            <a:chOff x="5437761" y="2329774"/>
            <a:chExt cx="2198451" cy="2198451"/>
          </a:xfrm>
        </p:grpSpPr>
        <p:sp>
          <p:nvSpPr>
            <p:cNvPr id="18" name="椭圆 17">
              <a:extLst>
                <a:ext uri="{FF2B5EF4-FFF2-40B4-BE49-F238E27FC236}">
                  <a16:creationId xmlns:a16="http://schemas.microsoft.com/office/drawing/2014/main" id="{542A4532-34B8-4D38-AE10-CC780F0A1B38}"/>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7B04F132-8701-4047-B028-14672CB9E9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308794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1-</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可集成光学计算芯片的逆向设计和优化</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21" name="矩形 9">
            <a:extLst>
              <a:ext uri="{FF2B5EF4-FFF2-40B4-BE49-F238E27FC236}">
                <a16:creationId xmlns:a16="http://schemas.microsoft.com/office/drawing/2014/main" id="{9E9BA356-5FCD-4E9B-948A-2AFBB73E310F}"/>
              </a:ext>
            </a:extLst>
          </p:cNvPr>
          <p:cNvSpPr/>
          <p:nvPr/>
        </p:nvSpPr>
        <p:spPr>
          <a:xfrm>
            <a:off x="372213" y="1546956"/>
            <a:ext cx="4235415" cy="1969770"/>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表面等离激元（</a:t>
            </a:r>
            <a:r>
              <a:rPr kumimoji="1" lang="en-US" altLang="zh-CN" sz="2000" b="1" dirty="0">
                <a:solidFill>
                  <a:srgbClr val="C00000"/>
                </a:solidFill>
                <a:latin typeface="微软雅黑" panose="020B0503020204020204" pitchFamily="34" charset="-122"/>
                <a:ea typeface="微软雅黑" panose="020B0503020204020204" pitchFamily="34" charset="-122"/>
              </a:rPr>
              <a:t>SPP</a:t>
            </a:r>
            <a:r>
              <a:rPr kumimoji="1" lang="zh-CN" altLang="en-US" sz="2000" b="1" dirty="0">
                <a:solidFill>
                  <a:srgbClr val="C00000"/>
                </a:solidFill>
                <a:latin typeface="微软雅黑" panose="020B0503020204020204" pitchFamily="34" charset="-122"/>
                <a:ea typeface="微软雅黑" panose="020B0503020204020204" pitchFamily="34" charset="-122"/>
              </a:rPr>
              <a:t>）：</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金属和电介质</a:t>
            </a:r>
            <a:r>
              <a:rPr kumimoji="1" lang="zh-CN" altLang="en-US" sz="1800" b="1" dirty="0">
                <a:solidFill>
                  <a:srgbClr val="C00000"/>
                </a:solidFill>
                <a:latin typeface="微软雅黑" panose="020B0503020204020204" pitchFamily="34" charset="-122"/>
                <a:ea typeface="微软雅黑" panose="020B0503020204020204" pitchFamily="34" charset="-122"/>
              </a:rPr>
              <a:t>表面传播</a:t>
            </a:r>
            <a:r>
              <a:rPr kumimoji="1" lang="zh-CN" altLang="en-US" sz="1800" b="1" dirty="0">
                <a:solidFill>
                  <a:srgbClr val="336699"/>
                </a:solidFill>
                <a:latin typeface="微软雅黑" panose="020B0503020204020204" pitchFamily="34" charset="-122"/>
                <a:ea typeface="微软雅黑" panose="020B0503020204020204" pitchFamily="34" charset="-122"/>
              </a:rPr>
              <a:t>的特殊电磁波</a:t>
            </a:r>
          </a:p>
          <a:p>
            <a:pPr>
              <a:spcBef>
                <a:spcPts val="600"/>
              </a:spcBef>
              <a:spcAft>
                <a:spcPts val="600"/>
              </a:spcAft>
              <a:buFont typeface="Wingdings" panose="05000000000000000000" pitchFamily="2" charset="2"/>
              <a:buChar char="n"/>
            </a:pPr>
            <a:r>
              <a:rPr kumimoji="1" lang="en-US" altLang="zh-CN" sz="1800" b="1" dirty="0">
                <a:solidFill>
                  <a:srgbClr val="336699"/>
                </a:solidFill>
                <a:latin typeface="微软雅黑" panose="020B0503020204020204" pitchFamily="34" charset="-122"/>
                <a:ea typeface="微软雅黑" panose="020B0503020204020204" pitchFamily="34" charset="-122"/>
              </a:rPr>
              <a:t>SPP</a:t>
            </a:r>
            <a:r>
              <a:rPr kumimoji="1" lang="zh-CN" altLang="en-US" sz="1800" b="1" dirty="0">
                <a:solidFill>
                  <a:srgbClr val="336699"/>
                </a:solidFill>
                <a:latin typeface="微软雅黑" panose="020B0503020204020204" pitchFamily="34" charset="-122"/>
                <a:ea typeface="微软雅黑" panose="020B0503020204020204" pitchFamily="34" charset="-122"/>
              </a:rPr>
              <a:t>波长比输入光波长短，</a:t>
            </a:r>
            <a:r>
              <a:rPr kumimoji="1" lang="zh-CN" altLang="en-US" sz="1800" b="1" dirty="0">
                <a:solidFill>
                  <a:srgbClr val="C00000"/>
                </a:solidFill>
                <a:latin typeface="微软雅黑" panose="020B0503020204020204" pitchFamily="34" charset="-122"/>
                <a:ea typeface="微软雅黑" panose="020B0503020204020204" pitchFamily="34" charset="-122"/>
              </a:rPr>
              <a:t>突破衍射极限</a:t>
            </a:r>
            <a:r>
              <a:rPr kumimoji="1" lang="zh-CN" altLang="en-US" sz="1800" b="1" dirty="0">
                <a:solidFill>
                  <a:srgbClr val="336699"/>
                </a:solidFill>
                <a:latin typeface="微软雅黑" panose="020B0503020204020204" pitchFamily="34" charset="-122"/>
                <a:ea typeface="微软雅黑" panose="020B0503020204020204" pitchFamily="34" charset="-122"/>
              </a:rPr>
              <a:t>限制</a:t>
            </a: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电磁场的约束能力强</a:t>
            </a:r>
          </a:p>
        </p:txBody>
      </p:sp>
      <p:sp>
        <p:nvSpPr>
          <p:cNvPr id="22" name="矩形 9">
            <a:extLst>
              <a:ext uri="{FF2B5EF4-FFF2-40B4-BE49-F238E27FC236}">
                <a16:creationId xmlns:a16="http://schemas.microsoft.com/office/drawing/2014/main" id="{DE4E871B-37CF-4DA1-B7D8-0B7A372AA257}"/>
              </a:ext>
            </a:extLst>
          </p:cNvPr>
          <p:cNvSpPr/>
          <p:nvPr/>
        </p:nvSpPr>
        <p:spPr>
          <a:xfrm>
            <a:off x="372212" y="4042506"/>
            <a:ext cx="4235415" cy="2400657"/>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en-US" altLang="zh-CN" sz="2000" b="1" dirty="0">
                <a:solidFill>
                  <a:srgbClr val="C00000"/>
                </a:solidFill>
                <a:latin typeface="微软雅黑" panose="020B0503020204020204" pitchFamily="34" charset="-122"/>
                <a:ea typeface="微软雅黑" panose="020B0503020204020204" pitchFamily="34" charset="-122"/>
              </a:rPr>
              <a:t>Coding Metamaterials</a:t>
            </a:r>
            <a:r>
              <a:rPr kumimoji="1" lang="zh-CN" altLang="en-US" sz="2000" b="1" dirty="0">
                <a:solidFill>
                  <a:srgbClr val="C00000"/>
                </a:solidFill>
                <a:latin typeface="微软雅黑" panose="020B0503020204020204" pitchFamily="34" charset="-122"/>
                <a:ea typeface="微软雅黑" panose="020B0503020204020204" pitchFamily="34" charset="-122"/>
              </a:rPr>
              <a:t>：</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超材料：人工合成材料或结构</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可产生异常的电磁效应，如负折射率</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可编码超材料：</a:t>
            </a:r>
            <a:r>
              <a:rPr kumimoji="1" lang="zh-CN" altLang="en-US" sz="1800" b="1" dirty="0">
                <a:solidFill>
                  <a:srgbClr val="C00000"/>
                </a:solidFill>
                <a:latin typeface="微软雅黑" panose="020B0503020204020204" pitchFamily="34" charset="-122"/>
                <a:ea typeface="微软雅黑" panose="020B0503020204020204" pitchFamily="34" charset="-122"/>
              </a:rPr>
              <a:t>可编程，设计自由度高</a:t>
            </a:r>
            <a:r>
              <a:rPr kumimoji="1" lang="zh-CN" altLang="en-US" sz="1800" b="1" dirty="0">
                <a:solidFill>
                  <a:srgbClr val="336699"/>
                </a:solidFill>
                <a:latin typeface="微软雅黑" panose="020B0503020204020204" pitchFamily="34" charset="-122"/>
                <a:ea typeface="微软雅黑" panose="020B0503020204020204" pitchFamily="34" charset="-122"/>
              </a:rPr>
              <a:t>，一个结构形态实现多种功能</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可参考</a:t>
            </a:r>
            <a:r>
              <a:rPr kumimoji="1" lang="zh-CN" altLang="en-US" sz="1800" b="1" dirty="0">
                <a:solidFill>
                  <a:srgbClr val="C00000"/>
                </a:solidFill>
                <a:latin typeface="微软雅黑" panose="020B0503020204020204" pitchFamily="34" charset="-122"/>
                <a:ea typeface="微软雅黑" panose="020B0503020204020204" pitchFamily="34" charset="-122"/>
              </a:rPr>
              <a:t>于帅</a:t>
            </a:r>
            <a:r>
              <a:rPr kumimoji="1" lang="zh-CN" altLang="en-US" sz="1800" b="1" dirty="0">
                <a:solidFill>
                  <a:srgbClr val="336699"/>
                </a:solidFill>
                <a:latin typeface="微软雅黑" panose="020B0503020204020204" pitchFamily="34" charset="-122"/>
                <a:ea typeface="微软雅黑" panose="020B0503020204020204" pitchFamily="34" charset="-122"/>
              </a:rPr>
              <a:t>关于超材料的报告</a:t>
            </a:r>
          </a:p>
        </p:txBody>
      </p:sp>
      <p:pic>
        <p:nvPicPr>
          <p:cNvPr id="3" name="图片 2">
            <a:extLst>
              <a:ext uri="{FF2B5EF4-FFF2-40B4-BE49-F238E27FC236}">
                <a16:creationId xmlns:a16="http://schemas.microsoft.com/office/drawing/2014/main" id="{98519E9E-B48B-47C1-88A5-586C0DBFDF4F}"/>
              </a:ext>
            </a:extLst>
          </p:cNvPr>
          <p:cNvPicPr>
            <a:picLocks noChangeAspect="1"/>
          </p:cNvPicPr>
          <p:nvPr/>
        </p:nvPicPr>
        <p:blipFill>
          <a:blip r:embed="rId4"/>
          <a:stretch>
            <a:fillRect/>
          </a:stretch>
        </p:blipFill>
        <p:spPr>
          <a:xfrm>
            <a:off x="5212344" y="1367357"/>
            <a:ext cx="2979155" cy="1958646"/>
          </a:xfrm>
          <a:prstGeom prst="rect">
            <a:avLst/>
          </a:prstGeom>
        </p:spPr>
      </p:pic>
      <p:pic>
        <p:nvPicPr>
          <p:cNvPr id="5" name="图片 4">
            <a:extLst>
              <a:ext uri="{FF2B5EF4-FFF2-40B4-BE49-F238E27FC236}">
                <a16:creationId xmlns:a16="http://schemas.microsoft.com/office/drawing/2014/main" id="{80B438E6-2599-4C1B-842B-662A90C62E08}"/>
              </a:ext>
            </a:extLst>
          </p:cNvPr>
          <p:cNvPicPr>
            <a:picLocks noChangeAspect="1"/>
          </p:cNvPicPr>
          <p:nvPr/>
        </p:nvPicPr>
        <p:blipFill>
          <a:blip r:embed="rId5"/>
          <a:stretch>
            <a:fillRect/>
          </a:stretch>
        </p:blipFill>
        <p:spPr>
          <a:xfrm>
            <a:off x="5161446" y="3632117"/>
            <a:ext cx="3080949" cy="2831479"/>
          </a:xfrm>
          <a:prstGeom prst="rect">
            <a:avLst/>
          </a:prstGeom>
        </p:spPr>
      </p:pic>
      <p:sp>
        <p:nvSpPr>
          <p:cNvPr id="6" name="矩形 5">
            <a:extLst>
              <a:ext uri="{FF2B5EF4-FFF2-40B4-BE49-F238E27FC236}">
                <a16:creationId xmlns:a16="http://schemas.microsoft.com/office/drawing/2014/main" id="{CDF7AEBC-D5F1-4359-9FC5-15B66D2C59DB}"/>
              </a:ext>
            </a:extLst>
          </p:cNvPr>
          <p:cNvSpPr/>
          <p:nvPr/>
        </p:nvSpPr>
        <p:spPr>
          <a:xfrm>
            <a:off x="3971924" y="6484029"/>
            <a:ext cx="5358199" cy="276999"/>
          </a:xfrm>
          <a:prstGeom prst="rect">
            <a:avLst/>
          </a:prstGeom>
        </p:spPr>
        <p:txBody>
          <a:bodyPr wrap="square">
            <a:spAutoFit/>
          </a:bodyPr>
          <a:lstStyle/>
          <a:p>
            <a:r>
              <a:rPr lang="en-US" altLang="zh-CN" sz="1200" dirty="0">
                <a:solidFill>
                  <a:srgbClr val="222222"/>
                </a:solidFill>
                <a:latin typeface="Arial" panose="020B0604020202020204" pitchFamily="34" charset="0"/>
              </a:rPr>
              <a:t>Cui, Tie Jun, et al. </a:t>
            </a:r>
            <a:r>
              <a:rPr lang="en-US" altLang="zh-CN" sz="1200" i="1" dirty="0">
                <a:solidFill>
                  <a:srgbClr val="222222"/>
                </a:solidFill>
                <a:latin typeface="Arial" panose="020B0604020202020204" pitchFamily="34" charset="0"/>
              </a:rPr>
              <a:t>Light: Science &amp; Applications</a:t>
            </a:r>
            <a:r>
              <a:rPr lang="en-US" altLang="zh-CN" sz="1200" dirty="0">
                <a:solidFill>
                  <a:srgbClr val="222222"/>
                </a:solidFill>
                <a:latin typeface="Arial" panose="020B0604020202020204" pitchFamily="34" charset="0"/>
              </a:rPr>
              <a:t> 3.10 (2014): e218-e218.</a:t>
            </a:r>
            <a:endParaRPr lang="zh-CN" altLang="en-US" sz="1200" dirty="0"/>
          </a:p>
        </p:txBody>
      </p:sp>
    </p:spTree>
    <p:extLst>
      <p:ext uri="{BB962C8B-B14F-4D97-AF65-F5344CB8AC3E}">
        <p14:creationId xmlns:p14="http://schemas.microsoft.com/office/powerpoint/2010/main" val="270242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1-</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可集成光学计算芯片的逆向设计和优化</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pic>
        <p:nvPicPr>
          <p:cNvPr id="2" name="图片 1">
            <a:extLst>
              <a:ext uri="{FF2B5EF4-FFF2-40B4-BE49-F238E27FC236}">
                <a16:creationId xmlns:a16="http://schemas.microsoft.com/office/drawing/2014/main" id="{9BD775F4-D6D0-461A-A588-206A19847166}"/>
              </a:ext>
            </a:extLst>
          </p:cNvPr>
          <p:cNvPicPr>
            <a:picLocks noChangeAspect="1"/>
          </p:cNvPicPr>
          <p:nvPr/>
        </p:nvPicPr>
        <p:blipFill>
          <a:blip r:embed="rId4"/>
          <a:stretch>
            <a:fillRect/>
          </a:stretch>
        </p:blipFill>
        <p:spPr>
          <a:xfrm>
            <a:off x="362148" y="1038884"/>
            <a:ext cx="3580553" cy="2804852"/>
          </a:xfrm>
          <a:prstGeom prst="rect">
            <a:avLst/>
          </a:prstGeom>
        </p:spPr>
      </p:pic>
      <p:pic>
        <p:nvPicPr>
          <p:cNvPr id="8" name="图片 7">
            <a:extLst>
              <a:ext uri="{FF2B5EF4-FFF2-40B4-BE49-F238E27FC236}">
                <a16:creationId xmlns:a16="http://schemas.microsoft.com/office/drawing/2014/main" id="{738824B0-8043-4A45-8041-ED469AEC5B81}"/>
              </a:ext>
            </a:extLst>
          </p:cNvPr>
          <p:cNvPicPr>
            <a:picLocks noChangeAspect="1"/>
          </p:cNvPicPr>
          <p:nvPr/>
        </p:nvPicPr>
        <p:blipFill>
          <a:blip r:embed="rId5"/>
          <a:stretch>
            <a:fillRect/>
          </a:stretch>
        </p:blipFill>
        <p:spPr>
          <a:xfrm>
            <a:off x="287063" y="3945917"/>
            <a:ext cx="4123163" cy="2667260"/>
          </a:xfrm>
          <a:prstGeom prst="rect">
            <a:avLst/>
          </a:prstGeom>
        </p:spPr>
      </p:pic>
      <p:sp>
        <p:nvSpPr>
          <p:cNvPr id="15" name="矩形 9">
            <a:extLst>
              <a:ext uri="{FF2B5EF4-FFF2-40B4-BE49-F238E27FC236}">
                <a16:creationId xmlns:a16="http://schemas.microsoft.com/office/drawing/2014/main" id="{EC0EAE66-3F19-4861-AF9B-8C3F7CFAE35E}"/>
              </a:ext>
            </a:extLst>
          </p:cNvPr>
          <p:cNvSpPr/>
          <p:nvPr/>
        </p:nvSpPr>
        <p:spPr>
          <a:xfrm>
            <a:off x="4444295" y="1277299"/>
            <a:ext cx="4374207" cy="2123658"/>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多功能的等离子体波导系统：</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en-US" altLang="zh-CN" sz="1800" b="1" dirty="0">
                <a:solidFill>
                  <a:srgbClr val="336699"/>
                </a:solidFill>
                <a:latin typeface="微软雅黑" panose="020B0503020204020204" pitchFamily="34" charset="-122"/>
                <a:ea typeface="微软雅黑" panose="020B0503020204020204" pitchFamily="34" charset="-122"/>
              </a:rPr>
              <a:t>MDM</a:t>
            </a:r>
            <a:r>
              <a:rPr kumimoji="1" lang="zh-CN" altLang="en-US" sz="1800" b="1" dirty="0">
                <a:solidFill>
                  <a:srgbClr val="336699"/>
                </a:solidFill>
                <a:latin typeface="微软雅黑" panose="020B0503020204020204" pitchFamily="34" charset="-122"/>
                <a:ea typeface="微软雅黑" panose="020B0503020204020204" pitchFamily="34" charset="-122"/>
              </a:rPr>
              <a:t>结构提供极小的器件尺寸</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可编码结构提供丰富的光谱特性</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智能算法：</a:t>
            </a:r>
            <a:r>
              <a:rPr kumimoji="1" lang="en-US" altLang="zh-CN" sz="1800" b="1" dirty="0">
                <a:solidFill>
                  <a:srgbClr val="336699"/>
                </a:solidFill>
                <a:latin typeface="微软雅黑" panose="020B0503020204020204" pitchFamily="34" charset="-122"/>
                <a:ea typeface="微软雅黑" panose="020B0503020204020204" pitchFamily="34" charset="-122"/>
              </a:rPr>
              <a:t>DBS</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PSO</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GA</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SA</a:t>
            </a: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应用：可调谐的多功能滤波、</a:t>
            </a:r>
            <a:r>
              <a:rPr kumimoji="1" lang="en-US" altLang="zh-CN" sz="1800" b="1" dirty="0">
                <a:solidFill>
                  <a:srgbClr val="336699"/>
                </a:solidFill>
                <a:latin typeface="微软雅黑" panose="020B0503020204020204" pitchFamily="34" charset="-122"/>
                <a:ea typeface="微软雅黑" panose="020B0503020204020204" pitchFamily="34" charset="-122"/>
              </a:rPr>
              <a:t>PIT</a:t>
            </a:r>
            <a:r>
              <a:rPr kumimoji="1" lang="zh-CN" altLang="en-US" sz="1800" b="1" dirty="0">
                <a:solidFill>
                  <a:srgbClr val="336699"/>
                </a:solidFill>
                <a:latin typeface="微软雅黑" panose="020B0503020204020204" pitchFamily="34" charset="-122"/>
                <a:ea typeface="微软雅黑" panose="020B0503020204020204" pitchFamily="34" charset="-122"/>
              </a:rPr>
              <a:t>效应</a:t>
            </a:r>
          </a:p>
        </p:txBody>
      </p:sp>
      <p:sp>
        <p:nvSpPr>
          <p:cNvPr id="16" name="矩形 9">
            <a:extLst>
              <a:ext uri="{FF2B5EF4-FFF2-40B4-BE49-F238E27FC236}">
                <a16:creationId xmlns:a16="http://schemas.microsoft.com/office/drawing/2014/main" id="{FC0DA88F-C376-4769-B7D8-A75B4EFFFA2E}"/>
              </a:ext>
            </a:extLst>
          </p:cNvPr>
          <p:cNvSpPr/>
          <p:nvPr/>
        </p:nvSpPr>
        <p:spPr>
          <a:xfrm>
            <a:off x="4456097" y="4433161"/>
            <a:ext cx="4374207" cy="2123658"/>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全类型逻辑门：</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en-US" altLang="zh-CN" sz="1800" b="1" dirty="0">
                <a:solidFill>
                  <a:srgbClr val="336699"/>
                </a:solidFill>
                <a:latin typeface="微软雅黑" panose="020B0503020204020204" pitchFamily="34" charset="-122"/>
                <a:ea typeface="微软雅黑" panose="020B0503020204020204" pitchFamily="34" charset="-122"/>
              </a:rPr>
              <a:t>MDM</a:t>
            </a:r>
            <a:r>
              <a:rPr kumimoji="1" lang="zh-CN" altLang="en-US" sz="1800" b="1" dirty="0">
                <a:solidFill>
                  <a:srgbClr val="336699"/>
                </a:solidFill>
                <a:latin typeface="微软雅黑" panose="020B0503020204020204" pitchFamily="34" charset="-122"/>
                <a:ea typeface="微软雅黑" panose="020B0503020204020204" pitchFamily="34" charset="-122"/>
              </a:rPr>
              <a:t>结构提供极小的器件尺寸</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可编码结构提供丰富的干涉机制</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智能算法：多目标优化的</a:t>
            </a:r>
            <a:r>
              <a:rPr kumimoji="1" lang="en-US" altLang="zh-CN" sz="1800" b="1" dirty="0">
                <a:solidFill>
                  <a:srgbClr val="336699"/>
                </a:solidFill>
                <a:latin typeface="微软雅黑" panose="020B0503020204020204" pitchFamily="34" charset="-122"/>
                <a:ea typeface="微软雅黑" panose="020B0503020204020204" pitchFamily="34" charset="-122"/>
              </a:rPr>
              <a:t>NSGA-II</a:t>
            </a: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应用：可调谐的全类型逻辑运算</a:t>
            </a:r>
          </a:p>
        </p:txBody>
      </p:sp>
    </p:spTree>
    <p:extLst>
      <p:ext uri="{BB962C8B-B14F-4D97-AF65-F5344CB8AC3E}">
        <p14:creationId xmlns:p14="http://schemas.microsoft.com/office/powerpoint/2010/main" val="289869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1-</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可集成光学计算芯片的逆向设计和优化</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5" name="矩形 9">
            <a:extLst>
              <a:ext uri="{FF2B5EF4-FFF2-40B4-BE49-F238E27FC236}">
                <a16:creationId xmlns:a16="http://schemas.microsoft.com/office/drawing/2014/main" id="{EC0EAE66-3F19-4861-AF9B-8C3F7CFAE35E}"/>
              </a:ext>
            </a:extLst>
          </p:cNvPr>
          <p:cNvSpPr/>
          <p:nvPr/>
        </p:nvSpPr>
        <p:spPr>
          <a:xfrm>
            <a:off x="4444295" y="1277299"/>
            <a:ext cx="4374207" cy="2123658"/>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多功能的等离子体波导系统：</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en-US" altLang="zh-CN" sz="1800" b="1" dirty="0">
                <a:solidFill>
                  <a:srgbClr val="336699"/>
                </a:solidFill>
                <a:latin typeface="微软雅黑" panose="020B0503020204020204" pitchFamily="34" charset="-122"/>
                <a:ea typeface="微软雅黑" panose="020B0503020204020204" pitchFamily="34" charset="-122"/>
              </a:rPr>
              <a:t>MDM</a:t>
            </a:r>
            <a:r>
              <a:rPr kumimoji="1" lang="zh-CN" altLang="en-US" sz="1800" b="1" dirty="0">
                <a:solidFill>
                  <a:srgbClr val="336699"/>
                </a:solidFill>
                <a:latin typeface="微软雅黑" panose="020B0503020204020204" pitchFamily="34" charset="-122"/>
                <a:ea typeface="微软雅黑" panose="020B0503020204020204" pitchFamily="34" charset="-122"/>
              </a:rPr>
              <a:t>结构提供极小的器件尺寸</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可编码结构提供丰富的光谱特性</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智能算法：</a:t>
            </a:r>
            <a:r>
              <a:rPr kumimoji="1" lang="en-US" altLang="zh-CN" sz="1800" b="1" dirty="0">
                <a:solidFill>
                  <a:srgbClr val="336699"/>
                </a:solidFill>
                <a:latin typeface="微软雅黑" panose="020B0503020204020204" pitchFamily="34" charset="-122"/>
                <a:ea typeface="微软雅黑" panose="020B0503020204020204" pitchFamily="34" charset="-122"/>
              </a:rPr>
              <a:t>DBS</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PSO</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GA</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SA</a:t>
            </a: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应用：可调谐的多功能滤波、</a:t>
            </a:r>
            <a:r>
              <a:rPr kumimoji="1" lang="en-US" altLang="zh-CN" sz="1800" b="1" dirty="0">
                <a:solidFill>
                  <a:srgbClr val="336699"/>
                </a:solidFill>
                <a:latin typeface="微软雅黑" panose="020B0503020204020204" pitchFamily="34" charset="-122"/>
                <a:ea typeface="微软雅黑" panose="020B0503020204020204" pitchFamily="34" charset="-122"/>
              </a:rPr>
              <a:t>PIT</a:t>
            </a:r>
            <a:r>
              <a:rPr kumimoji="1" lang="zh-CN" altLang="en-US" sz="1800" b="1" dirty="0">
                <a:solidFill>
                  <a:srgbClr val="336699"/>
                </a:solidFill>
                <a:latin typeface="微软雅黑" panose="020B0503020204020204" pitchFamily="34" charset="-122"/>
                <a:ea typeface="微软雅黑" panose="020B0503020204020204" pitchFamily="34" charset="-122"/>
              </a:rPr>
              <a:t>效应</a:t>
            </a:r>
          </a:p>
        </p:txBody>
      </p:sp>
      <p:sp>
        <p:nvSpPr>
          <p:cNvPr id="16" name="矩形 9">
            <a:extLst>
              <a:ext uri="{FF2B5EF4-FFF2-40B4-BE49-F238E27FC236}">
                <a16:creationId xmlns:a16="http://schemas.microsoft.com/office/drawing/2014/main" id="{FC0DA88F-C376-4769-B7D8-A75B4EFFFA2E}"/>
              </a:ext>
            </a:extLst>
          </p:cNvPr>
          <p:cNvSpPr/>
          <p:nvPr/>
        </p:nvSpPr>
        <p:spPr>
          <a:xfrm>
            <a:off x="4456097" y="4433161"/>
            <a:ext cx="4374207" cy="2123658"/>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全类型逻辑门：</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en-US" altLang="zh-CN" sz="1800" b="1" dirty="0">
                <a:solidFill>
                  <a:srgbClr val="336699"/>
                </a:solidFill>
                <a:latin typeface="微软雅黑" panose="020B0503020204020204" pitchFamily="34" charset="-122"/>
                <a:ea typeface="微软雅黑" panose="020B0503020204020204" pitchFamily="34" charset="-122"/>
              </a:rPr>
              <a:t>MDM</a:t>
            </a:r>
            <a:r>
              <a:rPr kumimoji="1" lang="zh-CN" altLang="en-US" sz="1800" b="1" dirty="0">
                <a:solidFill>
                  <a:srgbClr val="336699"/>
                </a:solidFill>
                <a:latin typeface="微软雅黑" panose="020B0503020204020204" pitchFamily="34" charset="-122"/>
                <a:ea typeface="微软雅黑" panose="020B0503020204020204" pitchFamily="34" charset="-122"/>
              </a:rPr>
              <a:t>结构提供极小的器件尺寸</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可编码结构提供丰富的干涉机制</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智能算法：多目标优化的</a:t>
            </a:r>
            <a:r>
              <a:rPr kumimoji="1" lang="en-US" altLang="zh-CN" sz="1800" b="1" dirty="0">
                <a:solidFill>
                  <a:srgbClr val="336699"/>
                </a:solidFill>
                <a:latin typeface="微软雅黑" panose="020B0503020204020204" pitchFamily="34" charset="-122"/>
                <a:ea typeface="微软雅黑" panose="020B0503020204020204" pitchFamily="34" charset="-122"/>
              </a:rPr>
              <a:t>NSGA-II</a:t>
            </a: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应用：可调谐的全类型逻辑运算</a:t>
            </a:r>
          </a:p>
        </p:txBody>
      </p:sp>
      <p:pic>
        <p:nvPicPr>
          <p:cNvPr id="3" name="图片 2">
            <a:extLst>
              <a:ext uri="{FF2B5EF4-FFF2-40B4-BE49-F238E27FC236}">
                <a16:creationId xmlns:a16="http://schemas.microsoft.com/office/drawing/2014/main" id="{6A1CE3B1-CBD0-4020-87B6-1D935941AC87}"/>
              </a:ext>
            </a:extLst>
          </p:cNvPr>
          <p:cNvPicPr>
            <a:picLocks noChangeAspect="1"/>
          </p:cNvPicPr>
          <p:nvPr/>
        </p:nvPicPr>
        <p:blipFill>
          <a:blip r:embed="rId4"/>
          <a:stretch>
            <a:fillRect/>
          </a:stretch>
        </p:blipFill>
        <p:spPr>
          <a:xfrm>
            <a:off x="54606" y="1196005"/>
            <a:ext cx="2479114" cy="2286241"/>
          </a:xfrm>
          <a:prstGeom prst="rect">
            <a:avLst/>
          </a:prstGeom>
        </p:spPr>
      </p:pic>
      <p:pic>
        <p:nvPicPr>
          <p:cNvPr id="5" name="图片 4">
            <a:extLst>
              <a:ext uri="{FF2B5EF4-FFF2-40B4-BE49-F238E27FC236}">
                <a16:creationId xmlns:a16="http://schemas.microsoft.com/office/drawing/2014/main" id="{A3B75B09-1290-4FB9-B2DE-37C2341D0AFC}"/>
              </a:ext>
            </a:extLst>
          </p:cNvPr>
          <p:cNvPicPr>
            <a:picLocks noChangeAspect="1"/>
          </p:cNvPicPr>
          <p:nvPr/>
        </p:nvPicPr>
        <p:blipFill rotWithShape="1">
          <a:blip r:embed="rId5"/>
          <a:srcRect l="51014"/>
          <a:stretch/>
        </p:blipFill>
        <p:spPr>
          <a:xfrm>
            <a:off x="2545633" y="1413546"/>
            <a:ext cx="1886748" cy="1851157"/>
          </a:xfrm>
          <a:prstGeom prst="rect">
            <a:avLst/>
          </a:prstGeom>
        </p:spPr>
      </p:pic>
      <p:pic>
        <p:nvPicPr>
          <p:cNvPr id="6" name="图片 5">
            <a:extLst>
              <a:ext uri="{FF2B5EF4-FFF2-40B4-BE49-F238E27FC236}">
                <a16:creationId xmlns:a16="http://schemas.microsoft.com/office/drawing/2014/main" id="{A5BF7947-A675-4554-ABD4-5C8AF607E27A}"/>
              </a:ext>
            </a:extLst>
          </p:cNvPr>
          <p:cNvPicPr>
            <a:picLocks noChangeAspect="1"/>
          </p:cNvPicPr>
          <p:nvPr/>
        </p:nvPicPr>
        <p:blipFill>
          <a:blip r:embed="rId6"/>
          <a:stretch>
            <a:fillRect/>
          </a:stretch>
        </p:blipFill>
        <p:spPr>
          <a:xfrm>
            <a:off x="153985" y="3741546"/>
            <a:ext cx="4217206" cy="3014235"/>
          </a:xfrm>
          <a:prstGeom prst="rect">
            <a:avLst/>
          </a:prstGeom>
        </p:spPr>
      </p:pic>
    </p:spTree>
    <p:extLst>
      <p:ext uri="{BB962C8B-B14F-4D97-AF65-F5344CB8AC3E}">
        <p14:creationId xmlns:p14="http://schemas.microsoft.com/office/powerpoint/2010/main" val="322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6" name="矩形 9">
            <a:extLst>
              <a:ext uri="{FF2B5EF4-FFF2-40B4-BE49-F238E27FC236}">
                <a16:creationId xmlns:a16="http://schemas.microsoft.com/office/drawing/2014/main" id="{FC0DA88F-C376-4769-B7D8-A75B4EFFFA2E}"/>
              </a:ext>
            </a:extLst>
          </p:cNvPr>
          <p:cNvSpPr/>
          <p:nvPr/>
        </p:nvSpPr>
        <p:spPr>
          <a:xfrm>
            <a:off x="550255" y="4675736"/>
            <a:ext cx="8043489" cy="1969770"/>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基于</a:t>
            </a:r>
            <a:r>
              <a:rPr kumimoji="1" lang="en-US" altLang="zh-CN" sz="2000" b="1" dirty="0">
                <a:solidFill>
                  <a:srgbClr val="C00000"/>
                </a:solidFill>
                <a:latin typeface="微软雅黑" panose="020B0503020204020204" pitchFamily="34" charset="-122"/>
                <a:ea typeface="微软雅黑" panose="020B0503020204020204" pitchFamily="34" charset="-122"/>
              </a:rPr>
              <a:t>MZI</a:t>
            </a:r>
            <a:r>
              <a:rPr kumimoji="1" lang="zh-CN" altLang="en-US" sz="2000" b="1" dirty="0">
                <a:solidFill>
                  <a:srgbClr val="C00000"/>
                </a:solidFill>
                <a:latin typeface="微软雅黑" panose="020B0503020204020204" pitchFamily="34" charset="-122"/>
                <a:ea typeface="微软雅黑" panose="020B0503020204020204" pitchFamily="34" charset="-122"/>
              </a:rPr>
              <a:t>的任意酉矩阵映射：</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单个</a:t>
            </a:r>
            <a:r>
              <a:rPr kumimoji="1" lang="en-US" altLang="zh-CN" sz="1800" b="1" dirty="0">
                <a:solidFill>
                  <a:srgbClr val="336699"/>
                </a:solidFill>
                <a:latin typeface="微软雅黑" panose="020B0503020204020204" pitchFamily="34" charset="-122"/>
                <a:ea typeface="微软雅黑" panose="020B0503020204020204" pitchFamily="34" charset="-122"/>
              </a:rPr>
              <a:t>MZI</a:t>
            </a:r>
            <a:r>
              <a:rPr kumimoji="1" lang="zh-CN" altLang="en-US" sz="1800" b="1" dirty="0">
                <a:solidFill>
                  <a:srgbClr val="336699"/>
                </a:solidFill>
                <a:latin typeface="微软雅黑" panose="020B0503020204020204" pitchFamily="34" charset="-122"/>
                <a:ea typeface="微软雅黑" panose="020B0503020204020204" pitchFamily="34" charset="-122"/>
              </a:rPr>
              <a:t>可以实现一个</a:t>
            </a:r>
            <a:r>
              <a:rPr kumimoji="1" lang="en-US" altLang="zh-CN" sz="1800" b="1" dirty="0">
                <a:solidFill>
                  <a:srgbClr val="336699"/>
                </a:solidFill>
                <a:latin typeface="微软雅黑" panose="020B0503020204020204" pitchFamily="34" charset="-122"/>
                <a:ea typeface="微软雅黑" panose="020B0503020204020204" pitchFamily="34" charset="-122"/>
              </a:rPr>
              <a:t>2</a:t>
            </a:r>
            <a:r>
              <a:rPr kumimoji="1" lang="zh-CN" altLang="en-US" sz="1800" b="1" dirty="0">
                <a:solidFill>
                  <a:srgbClr val="336699"/>
                </a:solidFill>
                <a:latin typeface="微软雅黑" panose="020B0503020204020204" pitchFamily="34" charset="-122"/>
                <a:ea typeface="微软雅黑" panose="020B0503020204020204" pitchFamily="34" charset="-122"/>
              </a:rPr>
              <a:t>阶酉变换</a:t>
            </a:r>
            <a:r>
              <a:rPr kumimoji="1" lang="en-US" altLang="zh-CN" sz="1800" b="1" dirty="0">
                <a:solidFill>
                  <a:srgbClr val="336699"/>
                </a:solidFill>
                <a:latin typeface="微软雅黑" panose="020B0503020204020204" pitchFamily="34" charset="-122"/>
                <a:ea typeface="微软雅黑" panose="020B0503020204020204" pitchFamily="34" charset="-122"/>
              </a:rPr>
              <a:t>SU(2)</a:t>
            </a: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对</a:t>
            </a:r>
            <a:r>
              <a:rPr kumimoji="1" lang="en-US" altLang="zh-CN" sz="1800" b="1" dirty="0">
                <a:solidFill>
                  <a:srgbClr val="336699"/>
                </a:solidFill>
                <a:latin typeface="微软雅黑" panose="020B0503020204020204" pitchFamily="34" charset="-122"/>
                <a:ea typeface="微软雅黑" panose="020B0503020204020204" pitchFamily="34" charset="-122"/>
              </a:rPr>
              <a:t>N</a:t>
            </a:r>
            <a:r>
              <a:rPr kumimoji="1" lang="zh-CN" altLang="en-US" sz="1800" b="1" dirty="0">
                <a:solidFill>
                  <a:srgbClr val="336699"/>
                </a:solidFill>
                <a:latin typeface="微软雅黑" panose="020B0503020204020204" pitchFamily="34" charset="-122"/>
                <a:ea typeface="微软雅黑" panose="020B0503020204020204" pitchFamily="34" charset="-122"/>
              </a:rPr>
              <a:t>阶酉矩阵进行一系列</a:t>
            </a:r>
            <a:r>
              <a:rPr kumimoji="1" lang="en-US" altLang="zh-CN" sz="1800" b="1" dirty="0">
                <a:solidFill>
                  <a:srgbClr val="336699"/>
                </a:solidFill>
                <a:latin typeface="微软雅黑" panose="020B0503020204020204" pitchFamily="34" charset="-122"/>
                <a:ea typeface="微软雅黑" panose="020B0503020204020204" pitchFamily="34" charset="-122"/>
              </a:rPr>
              <a:t>SU(2)</a:t>
            </a:r>
            <a:r>
              <a:rPr kumimoji="1" lang="zh-CN" altLang="en-US" sz="1800" b="1" dirty="0">
                <a:solidFill>
                  <a:srgbClr val="336699"/>
                </a:solidFill>
                <a:latin typeface="微软雅黑" panose="020B0503020204020204" pitchFamily="34" charset="-122"/>
                <a:ea typeface="微软雅黑" panose="020B0503020204020204" pitchFamily="34" charset="-122"/>
              </a:rPr>
              <a:t>的旋转变换可以得到单位矩阵</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en-US" altLang="zh-CN" sz="1800" b="1" dirty="0">
                <a:solidFill>
                  <a:srgbClr val="336699"/>
                </a:solidFill>
                <a:latin typeface="微软雅黑" panose="020B0503020204020204" pitchFamily="34" charset="-122"/>
                <a:ea typeface="微软雅黑" panose="020B0503020204020204" pitchFamily="34" charset="-122"/>
              </a:rPr>
              <a:t>MZI</a:t>
            </a:r>
            <a:r>
              <a:rPr kumimoji="1" lang="zh-CN" altLang="en-US" sz="1800" b="1" dirty="0">
                <a:solidFill>
                  <a:srgbClr val="336699"/>
                </a:solidFill>
                <a:latin typeface="微软雅黑" panose="020B0503020204020204" pitchFamily="34" charset="-122"/>
                <a:ea typeface="微软雅黑" panose="020B0503020204020204" pitchFamily="34" charset="-122"/>
              </a:rPr>
              <a:t>进行规则排布（</a:t>
            </a:r>
            <a:r>
              <a:rPr kumimoji="1" lang="en-US" altLang="zh-CN" sz="1800" b="1" dirty="0" err="1">
                <a:solidFill>
                  <a:srgbClr val="336699"/>
                </a:solidFill>
                <a:latin typeface="微软雅黑" panose="020B0503020204020204" pitchFamily="34" charset="-122"/>
                <a:ea typeface="微软雅黑" panose="020B0503020204020204" pitchFamily="34" charset="-122"/>
              </a:rPr>
              <a:t>Reck</a:t>
            </a:r>
            <a:r>
              <a:rPr kumimoji="1" lang="zh-CN" altLang="en-US" sz="1800" b="1" dirty="0">
                <a:solidFill>
                  <a:srgbClr val="336699"/>
                </a:solidFill>
                <a:latin typeface="微软雅黑" panose="020B0503020204020204" pitchFamily="34" charset="-122"/>
                <a:ea typeface="微软雅黑" panose="020B0503020204020204" pitchFamily="34" charset="-122"/>
              </a:rPr>
              <a:t>、</a:t>
            </a:r>
            <a:r>
              <a:rPr kumimoji="1" lang="en-US" altLang="zh-CN" sz="1800" b="1" dirty="0">
                <a:solidFill>
                  <a:srgbClr val="336699"/>
                </a:solidFill>
                <a:latin typeface="微软雅黑" panose="020B0503020204020204" pitchFamily="34" charset="-122"/>
                <a:ea typeface="微软雅黑" panose="020B0503020204020204" pitchFamily="34" charset="-122"/>
              </a:rPr>
              <a:t>Clements</a:t>
            </a:r>
            <a:r>
              <a:rPr kumimoji="1" lang="zh-CN" altLang="en-US" sz="1800" b="1" dirty="0">
                <a:solidFill>
                  <a:srgbClr val="336699"/>
                </a:solidFill>
                <a:latin typeface="微软雅黑" panose="020B0503020204020204" pitchFamily="34" charset="-122"/>
                <a:ea typeface="微软雅黑" panose="020B0503020204020204" pitchFamily="34" charset="-122"/>
              </a:rPr>
              <a:t>），对移相器进行编程，可以实现任意酉矩阵的物理映射</a:t>
            </a:r>
          </a:p>
        </p:txBody>
      </p:sp>
      <p:pic>
        <p:nvPicPr>
          <p:cNvPr id="2" name="图片 1">
            <a:extLst>
              <a:ext uri="{FF2B5EF4-FFF2-40B4-BE49-F238E27FC236}">
                <a16:creationId xmlns:a16="http://schemas.microsoft.com/office/drawing/2014/main" id="{932EFA27-FF1E-48EC-BADE-972B34A12244}"/>
              </a:ext>
            </a:extLst>
          </p:cNvPr>
          <p:cNvPicPr>
            <a:picLocks noChangeAspect="1"/>
          </p:cNvPicPr>
          <p:nvPr/>
        </p:nvPicPr>
        <p:blipFill>
          <a:blip r:embed="rId4"/>
          <a:stretch>
            <a:fillRect/>
          </a:stretch>
        </p:blipFill>
        <p:spPr>
          <a:xfrm>
            <a:off x="153985" y="1041071"/>
            <a:ext cx="5043713" cy="3229272"/>
          </a:xfrm>
          <a:prstGeom prst="rect">
            <a:avLst/>
          </a:prstGeom>
        </p:spPr>
      </p:pic>
      <p:pic>
        <p:nvPicPr>
          <p:cNvPr id="7" name="图片 6">
            <a:extLst>
              <a:ext uri="{FF2B5EF4-FFF2-40B4-BE49-F238E27FC236}">
                <a16:creationId xmlns:a16="http://schemas.microsoft.com/office/drawing/2014/main" id="{B0AC9399-E298-4000-892A-C3B1FAFFE223}"/>
              </a:ext>
            </a:extLst>
          </p:cNvPr>
          <p:cNvPicPr>
            <a:picLocks noChangeAspect="1"/>
          </p:cNvPicPr>
          <p:nvPr/>
        </p:nvPicPr>
        <p:blipFill rotWithShape="1">
          <a:blip r:embed="rId5"/>
          <a:srcRect r="14408"/>
          <a:stretch/>
        </p:blipFill>
        <p:spPr>
          <a:xfrm>
            <a:off x="4857418" y="1124071"/>
            <a:ext cx="4132597" cy="454071"/>
          </a:xfrm>
          <a:prstGeom prst="rect">
            <a:avLst/>
          </a:prstGeom>
        </p:spPr>
      </p:pic>
      <p:pic>
        <p:nvPicPr>
          <p:cNvPr id="8" name="图片 7">
            <a:extLst>
              <a:ext uri="{FF2B5EF4-FFF2-40B4-BE49-F238E27FC236}">
                <a16:creationId xmlns:a16="http://schemas.microsoft.com/office/drawing/2014/main" id="{6ED03A88-9953-4162-8580-31BF4B91B98F}"/>
              </a:ext>
            </a:extLst>
          </p:cNvPr>
          <p:cNvPicPr>
            <a:picLocks noChangeAspect="1"/>
          </p:cNvPicPr>
          <p:nvPr/>
        </p:nvPicPr>
        <p:blipFill>
          <a:blip r:embed="rId6"/>
          <a:stretch>
            <a:fillRect/>
          </a:stretch>
        </p:blipFill>
        <p:spPr>
          <a:xfrm>
            <a:off x="3977380" y="2253237"/>
            <a:ext cx="5012636" cy="1735143"/>
          </a:xfrm>
          <a:prstGeom prst="rect">
            <a:avLst/>
          </a:prstGeom>
        </p:spPr>
      </p:pic>
      <p:sp>
        <p:nvSpPr>
          <p:cNvPr id="9" name="矩形 8">
            <a:extLst>
              <a:ext uri="{FF2B5EF4-FFF2-40B4-BE49-F238E27FC236}">
                <a16:creationId xmlns:a16="http://schemas.microsoft.com/office/drawing/2014/main" id="{541A6C54-4CF4-4466-8181-D3527FE19742}"/>
              </a:ext>
            </a:extLst>
          </p:cNvPr>
          <p:cNvSpPr/>
          <p:nvPr/>
        </p:nvSpPr>
        <p:spPr>
          <a:xfrm>
            <a:off x="5015792" y="1596299"/>
            <a:ext cx="4572000" cy="276999"/>
          </a:xfrm>
          <a:prstGeom prst="rect">
            <a:avLst/>
          </a:prstGeom>
        </p:spPr>
        <p:txBody>
          <a:bodyPr>
            <a:spAutoFit/>
          </a:bodyPr>
          <a:lstStyle/>
          <a:p>
            <a:r>
              <a:rPr lang="en-US" altLang="zh-CN" sz="1200" dirty="0" err="1">
                <a:solidFill>
                  <a:srgbClr val="222222"/>
                </a:solidFill>
                <a:latin typeface="Arial" panose="020B0604020202020204" pitchFamily="34" charset="0"/>
              </a:rPr>
              <a:t>Reck</a:t>
            </a:r>
            <a:r>
              <a:rPr lang="en-US" altLang="zh-CN" sz="1200" dirty="0">
                <a:solidFill>
                  <a:srgbClr val="222222"/>
                </a:solidFill>
                <a:latin typeface="Arial" panose="020B0604020202020204" pitchFamily="34" charset="0"/>
              </a:rPr>
              <a:t>, Michael, et al. </a:t>
            </a:r>
            <a:r>
              <a:rPr lang="en-US" altLang="zh-CN" sz="1200" i="1" dirty="0">
                <a:solidFill>
                  <a:srgbClr val="222222"/>
                </a:solidFill>
                <a:latin typeface="Arial" panose="020B0604020202020204" pitchFamily="34" charset="0"/>
              </a:rPr>
              <a:t>Physical review letters</a:t>
            </a:r>
            <a:r>
              <a:rPr lang="en-US" altLang="zh-CN" sz="1200" dirty="0">
                <a:solidFill>
                  <a:srgbClr val="222222"/>
                </a:solidFill>
                <a:latin typeface="Arial" panose="020B0604020202020204" pitchFamily="34" charset="0"/>
              </a:rPr>
              <a:t> 73.1 (1994): 58.</a:t>
            </a:r>
            <a:endParaRPr lang="zh-CN" altLang="en-US" sz="1200" dirty="0"/>
          </a:p>
        </p:txBody>
      </p:sp>
      <p:sp>
        <p:nvSpPr>
          <p:cNvPr id="10" name="矩形 9">
            <a:extLst>
              <a:ext uri="{FF2B5EF4-FFF2-40B4-BE49-F238E27FC236}">
                <a16:creationId xmlns:a16="http://schemas.microsoft.com/office/drawing/2014/main" id="{0F1835C9-D68E-451F-83B6-C58C488B1E6C}"/>
              </a:ext>
            </a:extLst>
          </p:cNvPr>
          <p:cNvSpPr/>
          <p:nvPr/>
        </p:nvSpPr>
        <p:spPr>
          <a:xfrm>
            <a:off x="3895327" y="4088725"/>
            <a:ext cx="5692465" cy="276999"/>
          </a:xfrm>
          <a:prstGeom prst="rect">
            <a:avLst/>
          </a:prstGeom>
        </p:spPr>
        <p:txBody>
          <a:bodyPr wrap="square">
            <a:spAutoFit/>
          </a:bodyPr>
          <a:lstStyle/>
          <a:p>
            <a:r>
              <a:rPr lang="en-US" altLang="zh-CN" sz="1200" dirty="0" err="1">
                <a:solidFill>
                  <a:srgbClr val="222222"/>
                </a:solidFill>
                <a:latin typeface="Arial" panose="020B0604020202020204" pitchFamily="34" charset="0"/>
              </a:rPr>
              <a:t>Shokraneh</a:t>
            </a:r>
            <a:r>
              <a:rPr lang="en-US" altLang="zh-CN" sz="1200" dirty="0">
                <a:solidFill>
                  <a:srgbClr val="222222"/>
                </a:solidFill>
                <a:latin typeface="Arial" panose="020B0604020202020204" pitchFamily="34" charset="0"/>
              </a:rPr>
              <a:t>, et al. </a:t>
            </a:r>
            <a:r>
              <a:rPr lang="en-US" altLang="zh-CN" sz="1200" i="1" dirty="0">
                <a:solidFill>
                  <a:srgbClr val="222222"/>
                </a:solidFill>
                <a:latin typeface="Arial" panose="020B0604020202020204" pitchFamily="34" charset="0"/>
              </a:rPr>
              <a:t>Journal of Lightwave Technology</a:t>
            </a:r>
            <a:r>
              <a:rPr lang="en-US" altLang="zh-CN" sz="1200" dirty="0">
                <a:solidFill>
                  <a:srgbClr val="222222"/>
                </a:solidFill>
                <a:latin typeface="Arial" panose="020B0604020202020204" pitchFamily="34" charset="0"/>
              </a:rPr>
              <a:t> 38.6 (2020): 1258-1267.</a:t>
            </a:r>
            <a:endParaRPr lang="zh-CN" altLang="en-US" sz="1200" dirty="0"/>
          </a:p>
        </p:txBody>
      </p:sp>
      <p:sp>
        <p:nvSpPr>
          <p:cNvPr id="3" name="矩形 2">
            <a:extLst>
              <a:ext uri="{FF2B5EF4-FFF2-40B4-BE49-F238E27FC236}">
                <a16:creationId xmlns:a16="http://schemas.microsoft.com/office/drawing/2014/main" id="{A0289296-F765-442E-AB18-17C2A0AB63E9}"/>
              </a:ext>
            </a:extLst>
          </p:cNvPr>
          <p:cNvSpPr/>
          <p:nvPr/>
        </p:nvSpPr>
        <p:spPr>
          <a:xfrm>
            <a:off x="1775098" y="6304152"/>
            <a:ext cx="7812694" cy="276999"/>
          </a:xfrm>
          <a:prstGeom prst="rect">
            <a:avLst/>
          </a:prstGeom>
        </p:spPr>
        <p:txBody>
          <a:bodyPr wrap="square">
            <a:spAutoFit/>
          </a:bodyPr>
          <a:lstStyle/>
          <a:p>
            <a:pPr algn="ctr"/>
            <a:r>
              <a:rPr lang="en-US" altLang="zh-CN" sz="1200" dirty="0">
                <a:solidFill>
                  <a:srgbClr val="222222"/>
                </a:solidFill>
                <a:latin typeface="Arial" panose="020B0604020202020204" pitchFamily="34" charset="0"/>
              </a:rPr>
              <a:t>Clements, William R., et al. </a:t>
            </a:r>
            <a:r>
              <a:rPr lang="en-US" altLang="zh-CN" sz="1200" i="1" dirty="0">
                <a:solidFill>
                  <a:srgbClr val="222222"/>
                </a:solidFill>
                <a:latin typeface="Arial" panose="020B0604020202020204" pitchFamily="34" charset="0"/>
              </a:rPr>
              <a:t>Optica</a:t>
            </a:r>
            <a:r>
              <a:rPr lang="en-US" altLang="zh-CN" sz="1200" dirty="0">
                <a:solidFill>
                  <a:srgbClr val="222222"/>
                </a:solidFill>
                <a:latin typeface="Arial" panose="020B0604020202020204" pitchFamily="34" charset="0"/>
              </a:rPr>
              <a:t> 3.12 (2016): 1460-1465.</a:t>
            </a:r>
            <a:endParaRPr lang="zh-CN" altLang="en-US" sz="1200" dirty="0"/>
          </a:p>
        </p:txBody>
      </p:sp>
    </p:spTree>
    <p:extLst>
      <p:ext uri="{BB962C8B-B14F-4D97-AF65-F5344CB8AC3E}">
        <p14:creationId xmlns:p14="http://schemas.microsoft.com/office/powerpoint/2010/main" val="2553973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6" name="矩形 9">
            <a:extLst>
              <a:ext uri="{FF2B5EF4-FFF2-40B4-BE49-F238E27FC236}">
                <a16:creationId xmlns:a16="http://schemas.microsoft.com/office/drawing/2014/main" id="{FC0DA88F-C376-4769-B7D8-A75B4EFFFA2E}"/>
              </a:ext>
            </a:extLst>
          </p:cNvPr>
          <p:cNvSpPr/>
          <p:nvPr/>
        </p:nvSpPr>
        <p:spPr>
          <a:xfrm>
            <a:off x="404318" y="4863202"/>
            <a:ext cx="8381341" cy="1261884"/>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酉矩阵映射的问题：</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成立条件：分束器是完美的</a:t>
            </a:r>
            <a:r>
              <a:rPr kumimoji="1" lang="en-US" altLang="zh-CN" sz="1800" b="1" dirty="0">
                <a:solidFill>
                  <a:srgbClr val="336699"/>
                </a:solidFill>
                <a:latin typeface="微软雅黑" panose="020B0503020204020204" pitchFamily="34" charset="-122"/>
                <a:ea typeface="微软雅黑" panose="020B0503020204020204" pitchFamily="34" charset="-122"/>
              </a:rPr>
              <a:t>50:50</a:t>
            </a:r>
            <a:r>
              <a:rPr kumimoji="1" lang="zh-CN" altLang="en-US" sz="1800" b="1" dirty="0">
                <a:solidFill>
                  <a:srgbClr val="336699"/>
                </a:solidFill>
                <a:latin typeface="微软雅黑" panose="020B0503020204020204" pitchFamily="34" charset="-122"/>
                <a:ea typeface="微软雅黑" panose="020B0503020204020204" pitchFamily="34" charset="-122"/>
              </a:rPr>
              <a:t>分光比，相位值精确</a:t>
            </a:r>
            <a:endParaRPr kumimoji="1" lang="en-US" altLang="zh-CN" sz="1800" b="1" dirty="0">
              <a:solidFill>
                <a:srgbClr val="336699"/>
              </a:solidFill>
              <a:latin typeface="微软雅黑" panose="020B0503020204020204" pitchFamily="34" charset="-122"/>
              <a:ea typeface="微软雅黑" panose="020B0503020204020204" pitchFamily="34" charset="-122"/>
            </a:endParaRPr>
          </a:p>
          <a:p>
            <a:pPr>
              <a:spcBef>
                <a:spcPts val="600"/>
              </a:spcBef>
              <a:spcAft>
                <a:spcPts val="600"/>
              </a:spcAft>
              <a:buFont typeface="Wingdings" panose="05000000000000000000" pitchFamily="2" charset="2"/>
              <a:buChar char="n"/>
            </a:pPr>
            <a:r>
              <a:rPr kumimoji="1" lang="zh-CN" altLang="en-US" sz="1800" b="1" dirty="0">
                <a:solidFill>
                  <a:srgbClr val="336699"/>
                </a:solidFill>
                <a:latin typeface="微软雅黑" panose="020B0503020204020204" pitchFamily="34" charset="-122"/>
                <a:ea typeface="微软雅黑" panose="020B0503020204020204" pitchFamily="34" charset="-122"/>
              </a:rPr>
              <a:t>制造工艺的误差导致分光比存在误差，按理论值进行矩阵映射必然产生误差</a:t>
            </a:r>
            <a:endParaRPr kumimoji="1" lang="en-US" altLang="zh-CN" sz="1800" b="1" dirty="0">
              <a:solidFill>
                <a:srgbClr val="336699"/>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3E2EA33D-7E7F-44D2-9F97-0EBD8B7DE92F}"/>
              </a:ext>
            </a:extLst>
          </p:cNvPr>
          <p:cNvPicPr>
            <a:picLocks noChangeAspect="1"/>
          </p:cNvPicPr>
          <p:nvPr/>
        </p:nvPicPr>
        <p:blipFill>
          <a:blip r:embed="rId5"/>
          <a:stretch>
            <a:fillRect/>
          </a:stretch>
        </p:blipFill>
        <p:spPr>
          <a:xfrm>
            <a:off x="614263" y="2358050"/>
            <a:ext cx="4013131" cy="1673617"/>
          </a:xfrm>
          <a:prstGeom prst="rect">
            <a:avLst/>
          </a:prstGeom>
        </p:spPr>
      </p:pic>
      <p:sp>
        <p:nvSpPr>
          <p:cNvPr id="21" name="矩形 20">
            <a:extLst>
              <a:ext uri="{FF2B5EF4-FFF2-40B4-BE49-F238E27FC236}">
                <a16:creationId xmlns:a16="http://schemas.microsoft.com/office/drawing/2014/main" id="{A83FD494-8EB8-478E-8428-B83906311392}"/>
              </a:ext>
            </a:extLst>
          </p:cNvPr>
          <p:cNvSpPr/>
          <p:nvPr/>
        </p:nvSpPr>
        <p:spPr>
          <a:xfrm>
            <a:off x="-640900" y="4133849"/>
            <a:ext cx="6523458" cy="276999"/>
          </a:xfrm>
          <a:prstGeom prst="rect">
            <a:avLst/>
          </a:prstGeom>
        </p:spPr>
        <p:txBody>
          <a:bodyPr wrap="square">
            <a:spAutoFit/>
          </a:bodyPr>
          <a:lstStyle/>
          <a:p>
            <a:pPr algn="ctr"/>
            <a:r>
              <a:rPr lang="en-US" altLang="zh-CN" sz="1200" dirty="0">
                <a:solidFill>
                  <a:srgbClr val="222222"/>
                </a:solidFill>
                <a:latin typeface="Arial" panose="020B0604020202020204" pitchFamily="34" charset="0"/>
              </a:rPr>
              <a:t>Shen, </a:t>
            </a:r>
            <a:r>
              <a:rPr lang="en-US" altLang="zh-CN" sz="1200" dirty="0" err="1">
                <a:solidFill>
                  <a:srgbClr val="222222"/>
                </a:solidFill>
                <a:latin typeface="Arial" panose="020B0604020202020204" pitchFamily="34" charset="0"/>
              </a:rPr>
              <a:t>Yichen</a:t>
            </a:r>
            <a:r>
              <a:rPr lang="en-US" altLang="zh-CN" sz="1200" dirty="0">
                <a:solidFill>
                  <a:srgbClr val="222222"/>
                </a:solidFill>
                <a:latin typeface="Arial" panose="020B0604020202020204" pitchFamily="34" charset="0"/>
              </a:rPr>
              <a:t>, et al. Nature Photonics 11.7 (2017): 441-446.</a:t>
            </a:r>
            <a:endParaRPr lang="zh-CN" altLang="en-US" sz="1200" dirty="0"/>
          </a:p>
        </p:txBody>
      </p:sp>
      <p:graphicFrame>
        <p:nvGraphicFramePr>
          <p:cNvPr id="29" name="对象 28">
            <a:extLst>
              <a:ext uri="{FF2B5EF4-FFF2-40B4-BE49-F238E27FC236}">
                <a16:creationId xmlns:a16="http://schemas.microsoft.com/office/drawing/2014/main" id="{92DD926E-B734-4EAE-B3B4-482726AD5D88}"/>
              </a:ext>
            </a:extLst>
          </p:cNvPr>
          <p:cNvGraphicFramePr>
            <a:graphicFrameLocks noChangeAspect="1"/>
          </p:cNvGraphicFramePr>
          <p:nvPr>
            <p:extLst>
              <p:ext uri="{D42A27DB-BD31-4B8C-83A1-F6EECF244321}">
                <p14:modId xmlns:p14="http://schemas.microsoft.com/office/powerpoint/2010/main" val="3976728077"/>
              </p:ext>
            </p:extLst>
          </p:nvPr>
        </p:nvGraphicFramePr>
        <p:xfrm>
          <a:off x="5486372" y="2069900"/>
          <a:ext cx="2080594" cy="579406"/>
        </p:xfrm>
        <a:graphic>
          <a:graphicData uri="http://schemas.openxmlformats.org/presentationml/2006/ole">
            <mc:AlternateContent xmlns:mc="http://schemas.openxmlformats.org/markup-compatibility/2006">
              <mc:Choice xmlns:v="urn:schemas-microsoft-com:vml" Requires="v">
                <p:oleObj spid="_x0000_s9297" name="Equation" r:id="rId6" imgW="748975" imgH="215806" progId="Equation.DSMT4">
                  <p:embed/>
                </p:oleObj>
              </mc:Choice>
              <mc:Fallback>
                <p:oleObj name="Equation" r:id="rId6" imgW="748975" imgH="215806"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372" y="2069900"/>
                        <a:ext cx="2080594" cy="579406"/>
                      </a:xfrm>
                      <a:prstGeom prst="rect">
                        <a:avLst/>
                      </a:prstGeom>
                      <a:noFill/>
                    </p:spPr>
                  </p:pic>
                </p:oleObj>
              </mc:Fallback>
            </mc:AlternateContent>
          </a:graphicData>
        </a:graphic>
      </p:graphicFrame>
      <p:sp>
        <p:nvSpPr>
          <p:cNvPr id="32" name="Rectangle 10">
            <a:extLst>
              <a:ext uri="{FF2B5EF4-FFF2-40B4-BE49-F238E27FC236}">
                <a16:creationId xmlns:a16="http://schemas.microsoft.com/office/drawing/2014/main" id="{5EAE968B-7496-416C-8452-6DB35B4318C0}"/>
              </a:ext>
            </a:extLst>
          </p:cNvPr>
          <p:cNvSpPr>
            <a:spLocks noChangeArrowheads="1"/>
          </p:cNvSpPr>
          <p:nvPr/>
        </p:nvSpPr>
        <p:spPr bwMode="auto">
          <a:xfrm>
            <a:off x="4952613" y="1206465"/>
            <a:ext cx="3577123"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eaLnBrk="0" fontAlgn="base" hangingPunct="0">
              <a:lnSpc>
                <a:spcPct val="100000"/>
              </a:lnSpc>
              <a:spcBef>
                <a:spcPts val="600"/>
              </a:spcBef>
              <a:spcAft>
                <a:spcPts val="600"/>
              </a:spcAft>
              <a:buClrTx/>
              <a:buSzTx/>
              <a:tabLst/>
            </a:pPr>
            <a:r>
              <a:rPr kumimoji="1" lang="zh-CN" altLang="zh-CN" b="1" dirty="0">
                <a:solidFill>
                  <a:srgbClr val="336699"/>
                </a:solidFill>
                <a:latin typeface="微软雅黑" panose="020B0503020204020204" pitchFamily="34" charset="-122"/>
                <a:ea typeface="微软雅黑" panose="020B0503020204020204" pitchFamily="34" charset="-122"/>
              </a:rPr>
              <a:t>一个任意矩阵</a:t>
            </a:r>
            <a:r>
              <a:rPr kumimoji="1" lang="en-US" altLang="zh-CN" b="1" dirty="0">
                <a:solidFill>
                  <a:srgbClr val="336699"/>
                </a:solidFill>
                <a:latin typeface="微软雅黑" panose="020B0503020204020204" pitchFamily="34" charset="-122"/>
                <a:ea typeface="微软雅黑" panose="020B0503020204020204" pitchFamily="34" charset="-122"/>
              </a:rPr>
              <a:t>H</a:t>
            </a:r>
            <a:r>
              <a:rPr kumimoji="1" lang="zh-CN" altLang="en-US" b="1" dirty="0">
                <a:solidFill>
                  <a:srgbClr val="336699"/>
                </a:solidFill>
                <a:latin typeface="微软雅黑" panose="020B0503020204020204" pitchFamily="34" charset="-122"/>
                <a:ea typeface="微软雅黑" panose="020B0503020204020204" pitchFamily="34" charset="-122"/>
              </a:rPr>
              <a:t>可以通过</a:t>
            </a:r>
            <a:r>
              <a:rPr kumimoji="1" lang="en-US" altLang="zh-CN" b="1" dirty="0">
                <a:solidFill>
                  <a:srgbClr val="336699"/>
                </a:solidFill>
                <a:latin typeface="微软雅黑" panose="020B0503020204020204" pitchFamily="34" charset="-122"/>
                <a:ea typeface="微软雅黑" panose="020B0503020204020204" pitchFamily="34" charset="-122"/>
              </a:rPr>
              <a:t>SVD</a:t>
            </a:r>
            <a:r>
              <a:rPr kumimoji="1" lang="zh-CN" altLang="en-US" b="1" dirty="0">
                <a:solidFill>
                  <a:srgbClr val="336699"/>
                </a:solidFill>
                <a:latin typeface="微软雅黑" panose="020B0503020204020204" pitchFamily="34" charset="-122"/>
                <a:ea typeface="微软雅黑" panose="020B0503020204020204" pitchFamily="34" charset="-122"/>
              </a:rPr>
              <a:t>分解，分解为两个酉矩阵和一个对角矩阵的乘积</a:t>
            </a:r>
            <a:endParaRPr kumimoji="1" lang="en-US" altLang="zh-CN" b="1" dirty="0">
              <a:solidFill>
                <a:srgbClr val="336699"/>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10">
            <a:extLst>
              <a:ext uri="{FF2B5EF4-FFF2-40B4-BE49-F238E27FC236}">
                <a16:creationId xmlns:a16="http://schemas.microsoft.com/office/drawing/2014/main" id="{A2CBCED3-4CA4-47D1-90DF-786B369D5A68}"/>
              </a:ext>
            </a:extLst>
          </p:cNvPr>
          <p:cNvSpPr>
            <a:spLocks noChangeArrowheads="1"/>
          </p:cNvSpPr>
          <p:nvPr/>
        </p:nvSpPr>
        <p:spPr bwMode="auto">
          <a:xfrm>
            <a:off x="4952612" y="2734181"/>
            <a:ext cx="3577123"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eaLnBrk="0" fontAlgn="base" hangingPunct="0">
              <a:lnSpc>
                <a:spcPct val="100000"/>
              </a:lnSpc>
              <a:spcBef>
                <a:spcPts val="600"/>
              </a:spcBef>
              <a:spcAft>
                <a:spcPts val="600"/>
              </a:spcAft>
              <a:buClrTx/>
              <a:buSzTx/>
              <a:tabLst/>
            </a:pPr>
            <a:r>
              <a:rPr kumimoji="1" lang="zh-CN" altLang="en-US" b="1" dirty="0">
                <a:solidFill>
                  <a:srgbClr val="336699"/>
                </a:solidFill>
                <a:latin typeface="微软雅黑" panose="020B0503020204020204" pitchFamily="34" charset="-122"/>
                <a:ea typeface="微软雅黑" panose="020B0503020204020204" pitchFamily="34" charset="-122"/>
              </a:rPr>
              <a:t>酉矩阵和对角矩阵分别可以使用</a:t>
            </a:r>
            <a:r>
              <a:rPr kumimoji="1" lang="en-US" altLang="zh-CN" b="1" dirty="0">
                <a:solidFill>
                  <a:srgbClr val="336699"/>
                </a:solidFill>
                <a:latin typeface="微软雅黑" panose="020B0503020204020204" pitchFamily="34" charset="-122"/>
                <a:ea typeface="微软雅黑" panose="020B0503020204020204" pitchFamily="34" charset="-122"/>
              </a:rPr>
              <a:t>MZI</a:t>
            </a:r>
            <a:r>
              <a:rPr kumimoji="1" lang="zh-CN" altLang="en-US" b="1" dirty="0">
                <a:solidFill>
                  <a:srgbClr val="336699"/>
                </a:solidFill>
                <a:latin typeface="微软雅黑" panose="020B0503020204020204" pitchFamily="34" charset="-122"/>
                <a:ea typeface="微软雅黑" panose="020B0503020204020204" pitchFamily="34" charset="-122"/>
              </a:rPr>
              <a:t>阵列实现，因此</a:t>
            </a:r>
            <a:r>
              <a:rPr kumimoji="1" lang="en-US" altLang="zh-CN" b="1" dirty="0">
                <a:solidFill>
                  <a:srgbClr val="336699"/>
                </a:solidFill>
                <a:latin typeface="微软雅黑" panose="020B0503020204020204" pitchFamily="34" charset="-122"/>
                <a:ea typeface="微软雅黑" panose="020B0503020204020204" pitchFamily="34" charset="-122"/>
              </a:rPr>
              <a:t>MZI</a:t>
            </a:r>
            <a:r>
              <a:rPr kumimoji="1" lang="zh-CN" altLang="en-US" b="1" dirty="0">
                <a:solidFill>
                  <a:srgbClr val="336699"/>
                </a:solidFill>
                <a:latin typeface="微软雅黑" panose="020B0503020204020204" pitchFamily="34" charset="-122"/>
                <a:ea typeface="微软雅黑" panose="020B0503020204020204" pitchFamily="34" charset="-122"/>
              </a:rPr>
              <a:t>构成的网络可以实现任意矩阵乘法</a:t>
            </a:r>
            <a:endParaRPr kumimoji="1" lang="en-US" altLang="zh-CN" b="1" dirty="0">
              <a:solidFill>
                <a:srgbClr val="336699"/>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36" name="图片 35">
            <a:extLst>
              <a:ext uri="{FF2B5EF4-FFF2-40B4-BE49-F238E27FC236}">
                <a16:creationId xmlns:a16="http://schemas.microsoft.com/office/drawing/2014/main" id="{CD83F8BE-7BD9-47E4-B1B6-5F4C34097AA3}"/>
              </a:ext>
            </a:extLst>
          </p:cNvPr>
          <p:cNvPicPr>
            <a:picLocks noChangeAspect="1"/>
          </p:cNvPicPr>
          <p:nvPr/>
        </p:nvPicPr>
        <p:blipFill>
          <a:blip r:embed="rId8"/>
          <a:stretch>
            <a:fillRect/>
          </a:stretch>
        </p:blipFill>
        <p:spPr>
          <a:xfrm>
            <a:off x="400668" y="1049888"/>
            <a:ext cx="4403824" cy="1383205"/>
          </a:xfrm>
          <a:prstGeom prst="rect">
            <a:avLst/>
          </a:prstGeom>
        </p:spPr>
      </p:pic>
      <p:sp>
        <p:nvSpPr>
          <p:cNvPr id="37" name="箭头: 下 36">
            <a:extLst>
              <a:ext uri="{FF2B5EF4-FFF2-40B4-BE49-F238E27FC236}">
                <a16:creationId xmlns:a16="http://schemas.microsoft.com/office/drawing/2014/main" id="{CDAE5A99-6D1C-4E25-87F8-5C6238FB8416}"/>
              </a:ext>
            </a:extLst>
          </p:cNvPr>
          <p:cNvSpPr/>
          <p:nvPr/>
        </p:nvSpPr>
        <p:spPr>
          <a:xfrm>
            <a:off x="6431433" y="3660192"/>
            <a:ext cx="502767"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0919BF4-5FD0-499D-9FAF-7DFAE77E9390}"/>
              </a:ext>
            </a:extLst>
          </p:cNvPr>
          <p:cNvSpPr/>
          <p:nvPr/>
        </p:nvSpPr>
        <p:spPr>
          <a:xfrm>
            <a:off x="5359377" y="4012277"/>
            <a:ext cx="2646878"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光子人工神经网络</a:t>
            </a:r>
            <a:endParaRPr lang="zh-CN" altLang="en-US" sz="2400" dirty="0"/>
          </a:p>
        </p:txBody>
      </p:sp>
    </p:spTree>
    <p:extLst>
      <p:ext uri="{BB962C8B-B14F-4D97-AF65-F5344CB8AC3E}">
        <p14:creationId xmlns:p14="http://schemas.microsoft.com/office/powerpoint/2010/main" val="1994107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6" name="矩形 9">
            <a:extLst>
              <a:ext uri="{FF2B5EF4-FFF2-40B4-BE49-F238E27FC236}">
                <a16:creationId xmlns:a16="http://schemas.microsoft.com/office/drawing/2014/main" id="{FC0DA88F-C376-4769-B7D8-A75B4EFFFA2E}"/>
              </a:ext>
            </a:extLst>
          </p:cNvPr>
          <p:cNvSpPr/>
          <p:nvPr/>
        </p:nvSpPr>
        <p:spPr>
          <a:xfrm>
            <a:off x="381329" y="1152952"/>
            <a:ext cx="8381341" cy="400110"/>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a:solidFill>
                  <a:srgbClr val="C00000"/>
                </a:solidFill>
                <a:latin typeface="微软雅黑" panose="020B0503020204020204" pitchFamily="34" charset="-122"/>
                <a:ea typeface="微软雅黑" panose="020B0503020204020204" pitchFamily="34" charset="-122"/>
              </a:rPr>
              <a:t>相关研究</a:t>
            </a:r>
            <a:r>
              <a:rPr kumimoji="1" lang="en-US" altLang="zh-CN" sz="2000" b="1">
                <a:solidFill>
                  <a:srgbClr val="C00000"/>
                </a:solidFill>
                <a:latin typeface="微软雅黑" panose="020B0503020204020204" pitchFamily="34" charset="-122"/>
                <a:ea typeface="微软雅黑" panose="020B0503020204020204" pitchFamily="34" charset="-122"/>
              </a:rPr>
              <a:t>1</a:t>
            </a:r>
            <a:r>
              <a:rPr kumimoji="1" lang="zh-CN" altLang="en-US" sz="2000" b="1">
                <a:solidFill>
                  <a:srgbClr val="C00000"/>
                </a:solidFill>
                <a:latin typeface="微软雅黑" panose="020B0503020204020204" pitchFamily="34" charset="-122"/>
                <a:ea typeface="微软雅黑" panose="020B0503020204020204" pitchFamily="34" charset="-122"/>
              </a:rPr>
              <a:t>：可编程通用酉矩阵的高鲁棒性架构</a:t>
            </a:r>
            <a:endParaRPr kumimoji="1"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83FD494-8EB8-478E-8428-B83906311392}"/>
              </a:ext>
            </a:extLst>
          </p:cNvPr>
          <p:cNvSpPr/>
          <p:nvPr/>
        </p:nvSpPr>
        <p:spPr>
          <a:xfrm>
            <a:off x="1427787" y="4487831"/>
            <a:ext cx="6523458" cy="276999"/>
          </a:xfrm>
          <a:prstGeom prst="rect">
            <a:avLst/>
          </a:prstGeom>
        </p:spPr>
        <p:txBody>
          <a:bodyPr wrap="square">
            <a:spAutoFit/>
          </a:bodyPr>
          <a:lstStyle/>
          <a:p>
            <a:pPr algn="ctr"/>
            <a:r>
              <a:rPr lang="en-US" altLang="zh-CN" sz="1200" dirty="0" err="1">
                <a:solidFill>
                  <a:srgbClr val="222222"/>
                </a:solidFill>
                <a:latin typeface="Arial" panose="020B0604020202020204" pitchFamily="34" charset="0"/>
              </a:rPr>
              <a:t>Saygin</a:t>
            </a:r>
            <a:r>
              <a:rPr lang="en-US" altLang="zh-CN" sz="1200" dirty="0">
                <a:solidFill>
                  <a:srgbClr val="222222"/>
                </a:solidFill>
                <a:latin typeface="Arial" panose="020B0604020202020204" pitchFamily="34" charset="0"/>
              </a:rPr>
              <a:t>, M. Yu, et al. Physical review letters 124.1 (2020): 010501.</a:t>
            </a:r>
            <a:endParaRPr lang="zh-CN" altLang="en-US" sz="1200" dirty="0"/>
          </a:p>
        </p:txBody>
      </p:sp>
      <p:pic>
        <p:nvPicPr>
          <p:cNvPr id="2" name="图片 1">
            <a:extLst>
              <a:ext uri="{FF2B5EF4-FFF2-40B4-BE49-F238E27FC236}">
                <a16:creationId xmlns:a16="http://schemas.microsoft.com/office/drawing/2014/main" id="{54840CC0-54EF-4B0A-B9DC-66F67DDE5855}"/>
              </a:ext>
            </a:extLst>
          </p:cNvPr>
          <p:cNvPicPr>
            <a:picLocks noChangeAspect="1"/>
          </p:cNvPicPr>
          <p:nvPr/>
        </p:nvPicPr>
        <p:blipFill>
          <a:blip r:embed="rId4"/>
          <a:stretch>
            <a:fillRect/>
          </a:stretch>
        </p:blipFill>
        <p:spPr>
          <a:xfrm>
            <a:off x="420460" y="1769311"/>
            <a:ext cx="3926156" cy="1835190"/>
          </a:xfrm>
          <a:prstGeom prst="rect">
            <a:avLst/>
          </a:prstGeom>
        </p:spPr>
      </p:pic>
      <p:sp>
        <p:nvSpPr>
          <p:cNvPr id="3" name="矩形 2">
            <a:extLst>
              <a:ext uri="{FF2B5EF4-FFF2-40B4-BE49-F238E27FC236}">
                <a16:creationId xmlns:a16="http://schemas.microsoft.com/office/drawing/2014/main" id="{80459EBA-60C1-4434-92C7-EA56197CD5CA}"/>
              </a:ext>
            </a:extLst>
          </p:cNvPr>
          <p:cNvSpPr/>
          <p:nvPr/>
        </p:nvSpPr>
        <p:spPr>
          <a:xfrm>
            <a:off x="873431" y="3550612"/>
            <a:ext cx="2441269" cy="923330"/>
          </a:xfrm>
          <a:prstGeom prst="rect">
            <a:avLst/>
          </a:prstGeom>
        </p:spPr>
        <p:txBody>
          <a:bodyPr wrap="square">
            <a:spAutoFit/>
          </a:bodyPr>
          <a:lstStyle/>
          <a:p>
            <a:pPr algn="ctr"/>
            <a:r>
              <a:rPr kumimoji="1" lang="en-US" altLang="zh-CN" b="1" dirty="0">
                <a:latin typeface="微软雅黑" panose="020B0503020204020204" pitchFamily="34" charset="-122"/>
                <a:ea typeface="微软雅黑" panose="020B0503020204020204" pitchFamily="34" charset="-122"/>
              </a:rPr>
              <a:t>Clements</a:t>
            </a:r>
            <a:r>
              <a:rPr kumimoji="1" lang="zh-CN" altLang="en-US" b="1" dirty="0">
                <a:latin typeface="微软雅黑" panose="020B0503020204020204" pitchFamily="34" charset="-122"/>
                <a:ea typeface="微软雅黑" panose="020B0503020204020204" pitchFamily="34" charset="-122"/>
              </a:rPr>
              <a:t>结构</a:t>
            </a:r>
            <a:endParaRPr kumimoji="1" lang="en-US" altLang="zh-CN" b="1" dirty="0">
              <a:latin typeface="微软雅黑" panose="020B0503020204020204" pitchFamily="34" charset="-122"/>
              <a:ea typeface="微软雅黑" panose="020B0503020204020204" pitchFamily="34" charset="-122"/>
            </a:endParaRPr>
          </a:p>
          <a:p>
            <a:pPr algn="ctr"/>
            <a:r>
              <a:rPr kumimoji="1" lang="en-US" altLang="zh-CN" b="1" dirty="0">
                <a:latin typeface="微软雅黑" panose="020B0503020204020204" pitchFamily="34" charset="-122"/>
                <a:ea typeface="微软雅黑" panose="020B0503020204020204" pitchFamily="34" charset="-122"/>
              </a:rPr>
              <a:t>3</a:t>
            </a:r>
            <a:r>
              <a:rPr kumimoji="1" lang="zh-CN" altLang="en-US" b="1" dirty="0">
                <a:latin typeface="微软雅黑" panose="020B0503020204020204" pitchFamily="34" charset="-122"/>
                <a:ea typeface="微软雅黑" panose="020B0503020204020204" pitchFamily="34" charset="-122"/>
              </a:rPr>
              <a:t>种移相器误差模型</a:t>
            </a:r>
            <a:endParaRPr kumimoji="1" lang="en-US" altLang="zh-CN" b="1" dirty="0">
              <a:latin typeface="微软雅黑" panose="020B0503020204020204" pitchFamily="34" charset="-122"/>
              <a:ea typeface="微软雅黑" panose="020B0503020204020204" pitchFamily="34" charset="-122"/>
            </a:endParaRPr>
          </a:p>
          <a:p>
            <a:pPr algn="ctr"/>
            <a:r>
              <a:rPr kumimoji="1" lang="zh-CN" altLang="en-US" b="1" dirty="0">
                <a:latin typeface="微软雅黑" panose="020B0503020204020204" pitchFamily="34" charset="-122"/>
                <a:ea typeface="微软雅黑" panose="020B0503020204020204" pitchFamily="34" charset="-122"/>
              </a:rPr>
              <a:t>保真度的统计分布</a:t>
            </a:r>
            <a:endParaRPr lang="zh-CN" altLang="en-US" dirty="0"/>
          </a:p>
        </p:txBody>
      </p:sp>
      <p:pic>
        <p:nvPicPr>
          <p:cNvPr id="6" name="图片 5">
            <a:extLst>
              <a:ext uri="{FF2B5EF4-FFF2-40B4-BE49-F238E27FC236}">
                <a16:creationId xmlns:a16="http://schemas.microsoft.com/office/drawing/2014/main" id="{48E9DD82-EA74-43D8-914F-00FCA0BFC5C4}"/>
              </a:ext>
            </a:extLst>
          </p:cNvPr>
          <p:cNvPicPr>
            <a:picLocks noChangeAspect="1"/>
          </p:cNvPicPr>
          <p:nvPr/>
        </p:nvPicPr>
        <p:blipFill>
          <a:blip r:embed="rId5"/>
          <a:stretch>
            <a:fillRect/>
          </a:stretch>
        </p:blipFill>
        <p:spPr>
          <a:xfrm>
            <a:off x="4571999" y="1906281"/>
            <a:ext cx="4368120" cy="1343538"/>
          </a:xfrm>
          <a:prstGeom prst="rect">
            <a:avLst/>
          </a:prstGeom>
        </p:spPr>
      </p:pic>
      <p:pic>
        <p:nvPicPr>
          <p:cNvPr id="7" name="图片 6">
            <a:extLst>
              <a:ext uri="{FF2B5EF4-FFF2-40B4-BE49-F238E27FC236}">
                <a16:creationId xmlns:a16="http://schemas.microsoft.com/office/drawing/2014/main" id="{ABF7CA68-FC71-4783-A270-BACD07D8AA99}"/>
              </a:ext>
            </a:extLst>
          </p:cNvPr>
          <p:cNvPicPr>
            <a:picLocks noChangeAspect="1"/>
          </p:cNvPicPr>
          <p:nvPr/>
        </p:nvPicPr>
        <p:blipFill rotWithShape="1">
          <a:blip r:embed="rId6"/>
          <a:srcRect r="18863" b="6791"/>
          <a:stretch/>
        </p:blipFill>
        <p:spPr>
          <a:xfrm>
            <a:off x="4482502" y="3218545"/>
            <a:ext cx="4457617" cy="664133"/>
          </a:xfrm>
          <a:prstGeom prst="rect">
            <a:avLst/>
          </a:prstGeom>
        </p:spPr>
      </p:pic>
      <p:sp>
        <p:nvSpPr>
          <p:cNvPr id="17" name="矩形 16">
            <a:extLst>
              <a:ext uri="{FF2B5EF4-FFF2-40B4-BE49-F238E27FC236}">
                <a16:creationId xmlns:a16="http://schemas.microsoft.com/office/drawing/2014/main" id="{2B48A059-2B95-4B03-BB70-995A6978C99E}"/>
              </a:ext>
            </a:extLst>
          </p:cNvPr>
          <p:cNvSpPr/>
          <p:nvPr/>
        </p:nvSpPr>
        <p:spPr>
          <a:xfrm>
            <a:off x="4689517" y="3827611"/>
            <a:ext cx="4073154" cy="646331"/>
          </a:xfrm>
          <a:prstGeom prst="rect">
            <a:avLst/>
          </a:prstGeom>
        </p:spPr>
        <p:txBody>
          <a:bodyPr wrap="square">
            <a:spAutoFit/>
          </a:bodyPr>
          <a:lstStyle/>
          <a:p>
            <a:pPr algn="just"/>
            <a:r>
              <a:rPr kumimoji="1" lang="zh-CN" altLang="en-US" b="1" dirty="0">
                <a:latin typeface="微软雅黑" panose="020B0503020204020204" pitchFamily="34" charset="-122"/>
                <a:ea typeface="微软雅黑" panose="020B0503020204020204" pitchFamily="34" charset="-122"/>
              </a:rPr>
              <a:t>多层移相器层</a:t>
            </a:r>
            <a:r>
              <a:rPr kumimoji="1" lang="el-GR" altLang="zh-CN" b="1" dirty="0">
                <a:latin typeface="微软雅黑" panose="020B0503020204020204" pitchFamily="34" charset="-122"/>
                <a:ea typeface="微软雅黑" panose="020B0503020204020204" pitchFamily="34" charset="-122"/>
              </a:rPr>
              <a:t>Φ</a:t>
            </a:r>
            <a:r>
              <a:rPr kumimoji="1" lang="en-US" altLang="zh-CN" b="1" baseline="30000" dirty="0">
                <a:latin typeface="微软雅黑" panose="020B0503020204020204" pitchFamily="34" charset="-122"/>
                <a:ea typeface="微软雅黑" panose="020B0503020204020204" pitchFamily="34" charset="-122"/>
              </a:rPr>
              <a:t>(</a:t>
            </a:r>
            <a:r>
              <a:rPr kumimoji="1" lang="en-US" altLang="zh-CN" b="1" baseline="30000" dirty="0" err="1">
                <a:latin typeface="微软雅黑" panose="020B0503020204020204" pitchFamily="34" charset="-122"/>
                <a:ea typeface="微软雅黑" panose="020B0503020204020204" pitchFamily="34" charset="-122"/>
              </a:rPr>
              <a:t>i</a:t>
            </a:r>
            <a:r>
              <a:rPr kumimoji="1" lang="en-US" altLang="zh-CN" b="1" baseline="30000"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和混合层</a:t>
            </a:r>
            <a:r>
              <a:rPr kumimoji="1" lang="en-US" altLang="zh-CN" b="1" dirty="0">
                <a:latin typeface="微软雅黑" panose="020B0503020204020204" pitchFamily="34" charset="-122"/>
                <a:ea typeface="微软雅黑" panose="020B0503020204020204" pitchFamily="34" charset="-122"/>
              </a:rPr>
              <a:t>V</a:t>
            </a:r>
            <a:r>
              <a:rPr kumimoji="1" lang="en-US" altLang="zh-CN" b="1" baseline="30000" dirty="0">
                <a:latin typeface="微软雅黑" panose="020B0503020204020204" pitchFamily="34" charset="-122"/>
                <a:ea typeface="微软雅黑" panose="020B0503020204020204" pitchFamily="34" charset="-122"/>
              </a:rPr>
              <a:t>(</a:t>
            </a:r>
            <a:r>
              <a:rPr kumimoji="1" lang="en-US" altLang="zh-CN" b="1" baseline="30000" dirty="0" err="1">
                <a:latin typeface="微软雅黑" panose="020B0503020204020204" pitchFamily="34" charset="-122"/>
                <a:ea typeface="微软雅黑" panose="020B0503020204020204" pitchFamily="34" charset="-122"/>
              </a:rPr>
              <a:t>i</a:t>
            </a:r>
            <a:r>
              <a:rPr kumimoji="1" lang="en-US" altLang="zh-CN" b="1" baseline="30000"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（傅里叶变换矩阵</a:t>
            </a:r>
            <a:r>
              <a:rPr kumimoji="1" lang="en-US" altLang="zh-CN" b="1" dirty="0">
                <a:latin typeface="微软雅黑" panose="020B0503020204020204" pitchFamily="34" charset="-122"/>
                <a:ea typeface="微软雅黑" panose="020B0503020204020204" pitchFamily="34" charset="-122"/>
              </a:rPr>
              <a:t>/</a:t>
            </a:r>
            <a:r>
              <a:rPr kumimoji="1" lang="zh-CN" altLang="en-US" b="1" dirty="0">
                <a:latin typeface="微软雅黑" panose="020B0503020204020204" pitchFamily="34" charset="-122"/>
                <a:ea typeface="微软雅黑" panose="020B0503020204020204" pitchFamily="34" charset="-122"/>
              </a:rPr>
              <a:t>随机酉矩阵）级联</a:t>
            </a:r>
            <a:endParaRPr lang="zh-CN" altLang="en-US" dirty="0"/>
          </a:p>
        </p:txBody>
      </p:sp>
      <p:sp>
        <p:nvSpPr>
          <p:cNvPr id="8" name="矩形 7">
            <a:extLst>
              <a:ext uri="{FF2B5EF4-FFF2-40B4-BE49-F238E27FC236}">
                <a16:creationId xmlns:a16="http://schemas.microsoft.com/office/drawing/2014/main" id="{2B1C9890-4BC9-44AB-B2F3-D93DFA7F8A73}"/>
              </a:ext>
            </a:extLst>
          </p:cNvPr>
          <p:cNvSpPr/>
          <p:nvPr/>
        </p:nvSpPr>
        <p:spPr>
          <a:xfrm>
            <a:off x="5709842" y="1594437"/>
            <a:ext cx="2441694" cy="369332"/>
          </a:xfrm>
          <a:prstGeom prst="rect">
            <a:avLst/>
          </a:prstGeom>
        </p:spPr>
        <p:txBody>
          <a:bodyPr wrap="none">
            <a:spAutoFit/>
          </a:bodyPr>
          <a:lstStyle/>
          <a:p>
            <a:pPr algn="just"/>
            <a:r>
              <a:rPr kumimoji="1" lang="zh-CN" altLang="en-US" b="1" dirty="0">
                <a:solidFill>
                  <a:srgbClr val="336699"/>
                </a:solidFill>
                <a:latin typeface="微软雅黑" panose="020B0503020204020204" pitchFamily="34" charset="-122"/>
                <a:ea typeface="微软雅黑" panose="020B0503020204020204" pitchFamily="34" charset="-122"/>
              </a:rPr>
              <a:t>一种</a:t>
            </a:r>
            <a:r>
              <a:rPr kumimoji="1" lang="en-US" altLang="zh-CN" b="1" dirty="0">
                <a:solidFill>
                  <a:srgbClr val="336699"/>
                </a:solidFill>
                <a:latin typeface="微软雅黑" panose="020B0503020204020204" pitchFamily="34" charset="-122"/>
                <a:ea typeface="微软雅黑" panose="020B0503020204020204" pitchFamily="34" charset="-122"/>
              </a:rPr>
              <a:t>U</a:t>
            </a:r>
            <a:r>
              <a:rPr kumimoji="1" lang="zh-CN" altLang="en-US" b="1" dirty="0">
                <a:solidFill>
                  <a:srgbClr val="336699"/>
                </a:solidFill>
                <a:latin typeface="微软雅黑" panose="020B0503020204020204" pitchFamily="34" charset="-122"/>
                <a:ea typeface="微软雅黑" panose="020B0503020204020204" pitchFamily="34" charset="-122"/>
              </a:rPr>
              <a:t>矩阵分解新方法</a:t>
            </a:r>
            <a:endParaRPr kumimoji="1" lang="en-US" altLang="zh-CN" b="1" dirty="0">
              <a:solidFill>
                <a:srgbClr val="336699"/>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DB83A49-68F2-4419-87D0-9CC7418FB971}"/>
              </a:ext>
            </a:extLst>
          </p:cNvPr>
          <p:cNvSpPr/>
          <p:nvPr/>
        </p:nvSpPr>
        <p:spPr>
          <a:xfrm>
            <a:off x="756371" y="4639709"/>
            <a:ext cx="7866290" cy="2132443"/>
          </a:xfrm>
          <a:prstGeom prst="rect">
            <a:avLst/>
          </a:prstGeom>
        </p:spPr>
        <p:txBody>
          <a:bodyPr wrap="square">
            <a:spAutoFit/>
          </a:bodyPr>
          <a:lstStyle/>
          <a:p>
            <a:pPr>
              <a:lnSpc>
                <a:spcPct val="120000"/>
              </a:lnSpc>
            </a:pPr>
            <a:r>
              <a:rPr kumimoji="1" lang="zh-CN" altLang="en-US" sz="2000" b="1" dirty="0">
                <a:solidFill>
                  <a:srgbClr val="C00000"/>
                </a:solidFill>
                <a:latin typeface="微软雅黑" panose="020B0503020204020204" pitchFamily="34" charset="-122"/>
                <a:ea typeface="微软雅黑" panose="020B0503020204020204" pitchFamily="34" charset="-122"/>
              </a:rPr>
              <a:t>研究的内容：</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kumimoji="1" lang="zh-CN" altLang="en-US" b="1" dirty="0">
                <a:solidFill>
                  <a:srgbClr val="336699"/>
                </a:solidFill>
                <a:latin typeface="微软雅黑" panose="020B0503020204020204" pitchFamily="34" charset="-122"/>
                <a:ea typeface="微软雅黑" panose="020B0503020204020204" pitchFamily="34" charset="-122"/>
              </a:rPr>
              <a:t>为了使整个方案具有通用性，混合层应该具有什么样的转移矩阵</a:t>
            </a:r>
            <a:r>
              <a:rPr kumimoji="1" lang="en-US" altLang="zh-CN" b="1" dirty="0">
                <a:solidFill>
                  <a:srgbClr val="336699"/>
                </a:solidFill>
                <a:latin typeface="微软雅黑" panose="020B0503020204020204" pitchFamily="34" charset="-122"/>
                <a:ea typeface="微软雅黑" panose="020B0503020204020204" pitchFamily="34" charset="-122"/>
              </a:rPr>
              <a:t>V</a:t>
            </a:r>
            <a:r>
              <a:rPr kumimoji="1" lang="en-US" altLang="zh-CN" b="1" baseline="30000" dirty="0">
                <a:solidFill>
                  <a:srgbClr val="336699"/>
                </a:solidFill>
                <a:latin typeface="微软雅黑" panose="020B0503020204020204" pitchFamily="34" charset="-122"/>
                <a:ea typeface="微软雅黑" panose="020B0503020204020204" pitchFamily="34" charset="-122"/>
              </a:rPr>
              <a:t>(</a:t>
            </a:r>
            <a:r>
              <a:rPr kumimoji="1" lang="en-US" altLang="zh-CN" b="1" baseline="30000" dirty="0" err="1">
                <a:solidFill>
                  <a:srgbClr val="336699"/>
                </a:solidFill>
                <a:latin typeface="微软雅黑" panose="020B0503020204020204" pitchFamily="34" charset="-122"/>
                <a:ea typeface="微软雅黑" panose="020B0503020204020204" pitchFamily="34" charset="-122"/>
              </a:rPr>
              <a:t>i</a:t>
            </a:r>
            <a:r>
              <a:rPr kumimoji="1" lang="en-US" altLang="zh-CN" b="1" baseline="30000" dirty="0">
                <a:solidFill>
                  <a:srgbClr val="336699"/>
                </a:solidFill>
                <a:latin typeface="微软雅黑" panose="020B0503020204020204" pitchFamily="34" charset="-122"/>
                <a:ea typeface="微软雅黑" panose="020B0503020204020204" pitchFamily="34" charset="-122"/>
              </a:rPr>
              <a:t>) </a:t>
            </a:r>
          </a:p>
          <a:p>
            <a:pPr marL="285750" indent="-285750">
              <a:lnSpc>
                <a:spcPct val="120000"/>
              </a:lnSpc>
              <a:buFont typeface="Wingdings" panose="05000000000000000000" pitchFamily="2" charset="2"/>
              <a:buChar char="Ø"/>
            </a:pPr>
            <a:r>
              <a:rPr kumimoji="1" lang="zh-CN" altLang="en-US" b="1" dirty="0">
                <a:solidFill>
                  <a:srgbClr val="336699"/>
                </a:solidFill>
                <a:latin typeface="微软雅黑" panose="020B0503020204020204" pitchFamily="34" charset="-122"/>
                <a:ea typeface="微软雅黑" panose="020B0503020204020204" pitchFamily="34" charset="-122"/>
              </a:rPr>
              <a:t>混合层具有不同的转移矩阵会怎么样</a:t>
            </a:r>
            <a:endParaRPr kumimoji="1" lang="en-US" altLang="zh-CN" b="1" dirty="0">
              <a:solidFill>
                <a:srgbClr val="336699"/>
              </a:solidFill>
              <a:latin typeface="微软雅黑" panose="020B0503020204020204" pitchFamily="34" charset="-122"/>
              <a:ea typeface="微软雅黑" panose="020B0503020204020204" pitchFamily="34" charset="-122"/>
            </a:endParaRPr>
          </a:p>
          <a:p>
            <a:pPr>
              <a:lnSpc>
                <a:spcPct val="120000"/>
              </a:lnSpc>
            </a:pPr>
            <a:r>
              <a:rPr kumimoji="1" lang="zh-CN" altLang="en-US" sz="2000" b="1" dirty="0">
                <a:solidFill>
                  <a:srgbClr val="C00000"/>
                </a:solidFill>
                <a:latin typeface="微软雅黑" panose="020B0503020204020204" pitchFamily="34" charset="-122"/>
                <a:ea typeface="微软雅黑" panose="020B0503020204020204" pitchFamily="34" charset="-122"/>
              </a:rPr>
              <a:t>结论：</a:t>
            </a:r>
            <a:endParaRPr kumimoji="1" lang="en-US" altLang="zh-CN" sz="2000" b="1" dirty="0">
              <a:solidFill>
                <a:srgbClr val="C00000"/>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kumimoji="1" lang="zh-CN" altLang="en-US" b="1" dirty="0">
                <a:solidFill>
                  <a:srgbClr val="336699"/>
                </a:solidFill>
                <a:latin typeface="微软雅黑" panose="020B0503020204020204" pitchFamily="34" charset="-122"/>
                <a:ea typeface="微软雅黑" panose="020B0503020204020204" pitchFamily="34" charset="-122"/>
              </a:rPr>
              <a:t>特定的混合层转移矩阵是可行的，而且几乎任何酉矩阵都可以作为混合层</a:t>
            </a:r>
            <a:endParaRPr kumimoji="1" lang="en-US" altLang="zh-CN" b="1" dirty="0">
              <a:solidFill>
                <a:srgbClr val="336699"/>
              </a:solidFill>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kumimoji="1" lang="zh-CN" altLang="en-US" b="1" dirty="0">
                <a:solidFill>
                  <a:srgbClr val="336699"/>
                </a:solidFill>
                <a:latin typeface="微软雅黑" panose="020B0503020204020204" pitchFamily="34" charset="-122"/>
                <a:ea typeface="微软雅黑" panose="020B0503020204020204" pitchFamily="34" charset="-122"/>
              </a:rPr>
              <a:t>只要层数够多，保真度可以维持较高水平</a:t>
            </a:r>
          </a:p>
        </p:txBody>
      </p:sp>
    </p:spTree>
    <p:extLst>
      <p:ext uri="{BB962C8B-B14F-4D97-AF65-F5344CB8AC3E}">
        <p14:creationId xmlns:p14="http://schemas.microsoft.com/office/powerpoint/2010/main" val="3484245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6" name="矩形 9">
            <a:extLst>
              <a:ext uri="{FF2B5EF4-FFF2-40B4-BE49-F238E27FC236}">
                <a16:creationId xmlns:a16="http://schemas.microsoft.com/office/drawing/2014/main" id="{FC0DA88F-C376-4769-B7D8-A75B4EFFFA2E}"/>
              </a:ext>
            </a:extLst>
          </p:cNvPr>
          <p:cNvSpPr/>
          <p:nvPr/>
        </p:nvSpPr>
        <p:spPr>
          <a:xfrm>
            <a:off x="381329" y="1152952"/>
            <a:ext cx="8381341" cy="400110"/>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相关研究</a:t>
            </a:r>
            <a:r>
              <a:rPr kumimoji="1" lang="en-US" altLang="zh-CN" sz="2000" b="1" dirty="0">
                <a:solidFill>
                  <a:srgbClr val="C00000"/>
                </a:solidFill>
                <a:latin typeface="微软雅黑" panose="020B0503020204020204" pitchFamily="34" charset="-122"/>
                <a:ea typeface="微软雅黑" panose="020B0503020204020204" pitchFamily="34" charset="-122"/>
              </a:rPr>
              <a:t>2</a:t>
            </a:r>
            <a:r>
              <a:rPr kumimoji="1" lang="zh-CN" altLang="en-US" sz="2000" b="1" dirty="0">
                <a:solidFill>
                  <a:srgbClr val="C00000"/>
                </a:solidFill>
                <a:latin typeface="微软雅黑" panose="020B0503020204020204" pitchFamily="34" charset="-122"/>
                <a:ea typeface="微软雅黑" panose="020B0503020204020204" pitchFamily="34" charset="-122"/>
              </a:rPr>
              <a:t>：数值优化和增加冗余度</a:t>
            </a:r>
            <a:endParaRPr kumimoji="1"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83FD494-8EB8-478E-8428-B83906311392}"/>
              </a:ext>
            </a:extLst>
          </p:cNvPr>
          <p:cNvSpPr/>
          <p:nvPr/>
        </p:nvSpPr>
        <p:spPr>
          <a:xfrm>
            <a:off x="-356605" y="4611313"/>
            <a:ext cx="6523458" cy="276999"/>
          </a:xfrm>
          <a:prstGeom prst="rect">
            <a:avLst/>
          </a:prstGeom>
        </p:spPr>
        <p:txBody>
          <a:bodyPr wrap="square">
            <a:spAutoFit/>
          </a:bodyPr>
          <a:lstStyle/>
          <a:p>
            <a:pPr algn="ctr"/>
            <a:r>
              <a:rPr lang="en-US" altLang="zh-CN" sz="1200" dirty="0" err="1">
                <a:solidFill>
                  <a:srgbClr val="222222"/>
                </a:solidFill>
                <a:latin typeface="Arial" panose="020B0604020202020204" pitchFamily="34" charset="0"/>
              </a:rPr>
              <a:t>Burgwal</a:t>
            </a:r>
            <a:r>
              <a:rPr lang="en-US" altLang="zh-CN" sz="1200" dirty="0">
                <a:solidFill>
                  <a:srgbClr val="222222"/>
                </a:solidFill>
                <a:latin typeface="Arial" panose="020B0604020202020204" pitchFamily="34" charset="0"/>
              </a:rPr>
              <a:t>, Roel, et al. Optics Express 25.23 (2017): 28236-28245.</a:t>
            </a:r>
            <a:endParaRPr lang="zh-CN" altLang="en-US" sz="1200" dirty="0"/>
          </a:p>
        </p:txBody>
      </p:sp>
      <p:sp>
        <p:nvSpPr>
          <p:cNvPr id="9" name="矩形 8">
            <a:extLst>
              <a:ext uri="{FF2B5EF4-FFF2-40B4-BE49-F238E27FC236}">
                <a16:creationId xmlns:a16="http://schemas.microsoft.com/office/drawing/2014/main" id="{4DB83A49-68F2-4419-87D0-9CC7418FB971}"/>
              </a:ext>
            </a:extLst>
          </p:cNvPr>
          <p:cNvSpPr/>
          <p:nvPr/>
        </p:nvSpPr>
        <p:spPr>
          <a:xfrm>
            <a:off x="580543" y="4960181"/>
            <a:ext cx="7982912" cy="1422954"/>
          </a:xfrm>
          <a:prstGeom prst="rect">
            <a:avLst/>
          </a:prstGeom>
        </p:spPr>
        <p:txBody>
          <a:bodyPr wrap="square">
            <a:spAutoFit/>
          </a:bodyPr>
          <a:lstStyle/>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实现任意酉变换所需的分束器反射率分布向低值倾斜，且这种倾斜会随着模态数量的增加而变得更强</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数值优化和增加额外的分束器网络可以帮助恢复保真度</a:t>
            </a:r>
            <a:endParaRPr kumimoji="1" lang="en-US" altLang="zh-CN" sz="2000" b="1" dirty="0">
              <a:solidFill>
                <a:srgbClr val="336699"/>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2A32A0A-27E3-4EBA-90A6-8BDD052FFD7A}"/>
              </a:ext>
            </a:extLst>
          </p:cNvPr>
          <p:cNvPicPr>
            <a:picLocks noChangeAspect="1"/>
          </p:cNvPicPr>
          <p:nvPr/>
        </p:nvPicPr>
        <p:blipFill>
          <a:blip r:embed="rId4"/>
          <a:stretch>
            <a:fillRect/>
          </a:stretch>
        </p:blipFill>
        <p:spPr>
          <a:xfrm>
            <a:off x="625640" y="1624931"/>
            <a:ext cx="3946359" cy="2914513"/>
          </a:xfrm>
          <a:prstGeom prst="rect">
            <a:avLst/>
          </a:prstGeom>
        </p:spPr>
      </p:pic>
      <p:pic>
        <p:nvPicPr>
          <p:cNvPr id="3" name="图片 2">
            <a:extLst>
              <a:ext uri="{FF2B5EF4-FFF2-40B4-BE49-F238E27FC236}">
                <a16:creationId xmlns:a16="http://schemas.microsoft.com/office/drawing/2014/main" id="{A45F4550-4615-4359-8849-0A5C219E4A4B}"/>
              </a:ext>
            </a:extLst>
          </p:cNvPr>
          <p:cNvPicPr>
            <a:picLocks noChangeAspect="1"/>
          </p:cNvPicPr>
          <p:nvPr/>
        </p:nvPicPr>
        <p:blipFill>
          <a:blip r:embed="rId5"/>
          <a:stretch>
            <a:fillRect/>
          </a:stretch>
        </p:blipFill>
        <p:spPr>
          <a:xfrm>
            <a:off x="5289592" y="1675867"/>
            <a:ext cx="2988484" cy="3212445"/>
          </a:xfrm>
          <a:prstGeom prst="rect">
            <a:avLst/>
          </a:prstGeom>
        </p:spPr>
      </p:pic>
    </p:spTree>
    <p:extLst>
      <p:ext uri="{BB962C8B-B14F-4D97-AF65-F5344CB8AC3E}">
        <p14:creationId xmlns:p14="http://schemas.microsoft.com/office/powerpoint/2010/main" val="1483169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23">
            <a:extLst>
              <a:ext uri="{FF2B5EF4-FFF2-40B4-BE49-F238E27FC236}">
                <a16:creationId xmlns:a16="http://schemas.microsoft.com/office/drawing/2014/main" id="{43D62CE3-7976-49A2-AEC2-339976E3D5E4}"/>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标题 2">
            <a:extLst>
              <a:ext uri="{FF2B5EF4-FFF2-40B4-BE49-F238E27FC236}">
                <a16:creationId xmlns:a16="http://schemas.microsoft.com/office/drawing/2014/main" id="{C21F0F72-184D-4DFA-B11F-E762AAD49426}"/>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目录</a:t>
            </a:r>
          </a:p>
        </p:txBody>
      </p:sp>
      <p:sp>
        <p:nvSpPr>
          <p:cNvPr id="6" name="矩形 14">
            <a:extLst>
              <a:ext uri="{FF2B5EF4-FFF2-40B4-BE49-F238E27FC236}">
                <a16:creationId xmlns:a16="http://schemas.microsoft.com/office/drawing/2014/main" id="{64EA9B1B-7C8A-4024-B0DF-EC75BFC305C9}"/>
              </a:ext>
            </a:extLst>
          </p:cNvPr>
          <p:cNvSpPr>
            <a:spLocks noChangeArrowheads="1"/>
          </p:cNvSpPr>
          <p:nvPr/>
        </p:nvSpPr>
        <p:spPr bwMode="auto">
          <a:xfrm>
            <a:off x="720598" y="2191256"/>
            <a:ext cx="7702803" cy="304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spcAft>
                <a:spcPts val="1200"/>
              </a:spcAft>
              <a:buFont typeface="Wingdings" panose="05000000000000000000" pitchFamily="2" charset="2"/>
              <a:buChar char="Ø"/>
            </a:pPr>
            <a:r>
              <a:rPr lang="zh-CN" altLang="en-US" b="1" dirty="0">
                <a:solidFill>
                  <a:srgbClr val="C00000"/>
                </a:solidFill>
                <a:latin typeface="微软雅黑" panose="020B0503020204020204" pitchFamily="34" charset="-122"/>
                <a:ea typeface="微软雅黑" panose="020B0503020204020204" pitchFamily="34" charset="-122"/>
              </a:rPr>
              <a:t>研究背景：</a:t>
            </a:r>
            <a:r>
              <a:rPr lang="zh-CN" altLang="en-US" b="1" dirty="0">
                <a:solidFill>
                  <a:srgbClr val="336699"/>
                </a:solidFill>
                <a:latin typeface="微软雅黑" panose="020B0503020204020204" pitchFamily="34" charset="-122"/>
                <a:ea typeface="微软雅黑" panose="020B0503020204020204" pitchFamily="34" charset="-122"/>
              </a:rPr>
              <a:t>传统计算面临的挑战</a:t>
            </a:r>
            <a:endParaRPr lang="en-US" altLang="zh-CN" b="1" dirty="0">
              <a:solidFill>
                <a:srgbClr val="336699"/>
              </a:solidFill>
              <a:latin typeface="微软雅黑" panose="020B0503020204020204" pitchFamily="34" charset="-122"/>
              <a:ea typeface="微软雅黑" panose="020B0503020204020204" pitchFamily="34" charset="-122"/>
            </a:endParaRPr>
          </a:p>
          <a:p>
            <a:pPr>
              <a:spcBef>
                <a:spcPct val="0"/>
              </a:spcBef>
              <a:spcAft>
                <a:spcPts val="1200"/>
              </a:spcAft>
              <a:buFont typeface="Wingdings" panose="05000000000000000000" pitchFamily="2" charset="2"/>
              <a:buChar char="Ø"/>
            </a:pPr>
            <a:r>
              <a:rPr lang="zh-CN" altLang="en-US" b="1" dirty="0">
                <a:solidFill>
                  <a:srgbClr val="C00000"/>
                </a:solidFill>
                <a:latin typeface="微软雅黑" panose="020B0503020204020204" pitchFamily="34" charset="-122"/>
                <a:ea typeface="微软雅黑" panose="020B0503020204020204" pitchFamily="34" charset="-122"/>
              </a:rPr>
              <a:t>研究现状：</a:t>
            </a:r>
            <a:r>
              <a:rPr lang="zh-CN" altLang="en-US" b="1" dirty="0">
                <a:solidFill>
                  <a:srgbClr val="336699"/>
                </a:solidFill>
                <a:latin typeface="微软雅黑" panose="020B0503020204020204" pitchFamily="34" charset="-122"/>
                <a:ea typeface="微软雅黑" panose="020B0503020204020204" pitchFamily="34" charset="-122"/>
              </a:rPr>
              <a:t>光子计算的优势和发展现状</a:t>
            </a:r>
            <a:endParaRPr lang="en-US" altLang="zh-CN" b="1" dirty="0">
              <a:solidFill>
                <a:srgbClr val="336699"/>
              </a:solidFill>
              <a:latin typeface="微软雅黑" panose="020B0503020204020204" pitchFamily="34" charset="-122"/>
              <a:ea typeface="微软雅黑" panose="020B0503020204020204" pitchFamily="34" charset="-122"/>
            </a:endParaRPr>
          </a:p>
          <a:p>
            <a:pPr>
              <a:spcBef>
                <a:spcPct val="0"/>
              </a:spcBef>
              <a:spcAft>
                <a:spcPts val="1200"/>
              </a:spcAft>
              <a:buFont typeface="Wingdings" panose="05000000000000000000" pitchFamily="2" charset="2"/>
              <a:buChar char="Ø"/>
            </a:pPr>
            <a:r>
              <a:rPr lang="zh-CN" altLang="en-US" b="1" dirty="0">
                <a:solidFill>
                  <a:srgbClr val="C00000"/>
                </a:solidFill>
                <a:latin typeface="微软雅黑" panose="020B0503020204020204" pitchFamily="34" charset="-122"/>
                <a:ea typeface="微软雅黑" panose="020B0503020204020204" pitchFamily="34" charset="-122"/>
              </a:rPr>
              <a:t>研究内容：</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spcBef>
                <a:spcPct val="0"/>
              </a:spcBef>
              <a:spcAft>
                <a:spcPts val="1200"/>
              </a:spcAft>
              <a:buNone/>
            </a:pPr>
            <a:r>
              <a:rPr lang="en-US" altLang="zh-CN" sz="2800" b="1" dirty="0">
                <a:solidFill>
                  <a:srgbClr val="336699"/>
                </a:solidFill>
                <a:latin typeface="微软雅黑" panose="020B0503020204020204" pitchFamily="34" charset="-122"/>
                <a:ea typeface="微软雅黑" panose="020B0503020204020204" pitchFamily="34" charset="-122"/>
              </a:rPr>
              <a:t>	1.</a:t>
            </a:r>
            <a:r>
              <a:rPr lang="zh-CN" altLang="en-US" sz="2800" b="1" dirty="0">
                <a:solidFill>
                  <a:srgbClr val="336699"/>
                </a:solidFill>
                <a:latin typeface="微软雅黑" panose="020B0503020204020204" pitchFamily="34" charset="-122"/>
                <a:ea typeface="微软雅黑" panose="020B0503020204020204" pitchFamily="34" charset="-122"/>
              </a:rPr>
              <a:t>可集成光学计算芯片的逆向设计和优化</a:t>
            </a:r>
            <a:endParaRPr lang="en-US" altLang="zh-CN" sz="2800" b="1" dirty="0">
              <a:solidFill>
                <a:srgbClr val="336699"/>
              </a:solidFill>
              <a:latin typeface="微软雅黑" panose="020B0503020204020204" pitchFamily="34" charset="-122"/>
              <a:ea typeface="微软雅黑" panose="020B0503020204020204" pitchFamily="34" charset="-122"/>
            </a:endParaRPr>
          </a:p>
          <a:p>
            <a:pPr marL="0" indent="0">
              <a:spcBef>
                <a:spcPct val="0"/>
              </a:spcBef>
              <a:spcAft>
                <a:spcPts val="1200"/>
              </a:spcAft>
              <a:buNone/>
            </a:pPr>
            <a:r>
              <a:rPr lang="en-US" altLang="zh-CN" sz="2800" b="1" dirty="0">
                <a:solidFill>
                  <a:srgbClr val="336699"/>
                </a:solidFill>
                <a:latin typeface="微软雅黑" panose="020B0503020204020204" pitchFamily="34" charset="-122"/>
                <a:ea typeface="微软雅黑" panose="020B0503020204020204" pitchFamily="34" charset="-122"/>
              </a:rPr>
              <a:t>	2.</a:t>
            </a:r>
            <a:r>
              <a:rPr lang="zh-CN" altLang="en-US" sz="2800" b="1" dirty="0">
                <a:solidFill>
                  <a:srgbClr val="336699"/>
                </a:solidFill>
                <a:latin typeface="微软雅黑" panose="020B0503020204020204" pitchFamily="34" charset="-122"/>
                <a:ea typeface="微软雅黑" panose="020B0503020204020204" pitchFamily="34" charset="-122"/>
              </a:rPr>
              <a:t>光计算中酉矩阵映射的神经网络优化方法</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140B3791-69E7-47BF-8CD4-B73BB91BD15C}"/>
              </a:ext>
            </a:extLst>
          </p:cNvPr>
          <p:cNvGrpSpPr/>
          <p:nvPr/>
        </p:nvGrpSpPr>
        <p:grpSpPr>
          <a:xfrm>
            <a:off x="7993752" y="111952"/>
            <a:ext cx="824750" cy="824750"/>
            <a:chOff x="5437761" y="2329774"/>
            <a:chExt cx="2198451" cy="2198451"/>
          </a:xfrm>
        </p:grpSpPr>
        <p:sp>
          <p:nvSpPr>
            <p:cNvPr id="8" name="椭圆 7">
              <a:extLst>
                <a:ext uri="{FF2B5EF4-FFF2-40B4-BE49-F238E27FC236}">
                  <a16:creationId xmlns:a16="http://schemas.microsoft.com/office/drawing/2014/main" id="{1728225F-5EB2-4F1C-8D3E-EC244A536CB7}"/>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50A2261-B56F-4BF7-87D8-178E56662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363138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6" name="矩形 9">
            <a:extLst>
              <a:ext uri="{FF2B5EF4-FFF2-40B4-BE49-F238E27FC236}">
                <a16:creationId xmlns:a16="http://schemas.microsoft.com/office/drawing/2014/main" id="{FC0DA88F-C376-4769-B7D8-A75B4EFFFA2E}"/>
              </a:ext>
            </a:extLst>
          </p:cNvPr>
          <p:cNvSpPr/>
          <p:nvPr/>
        </p:nvSpPr>
        <p:spPr>
          <a:xfrm>
            <a:off x="381329" y="1152952"/>
            <a:ext cx="8381341" cy="400110"/>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相关研究</a:t>
            </a:r>
            <a:r>
              <a:rPr kumimoji="1" lang="en-US" altLang="zh-CN" sz="2000" b="1" dirty="0">
                <a:solidFill>
                  <a:srgbClr val="C00000"/>
                </a:solidFill>
                <a:latin typeface="微软雅黑" panose="020B0503020204020204" pitchFamily="34" charset="-122"/>
                <a:ea typeface="微软雅黑" panose="020B0503020204020204" pitchFamily="34" charset="-122"/>
              </a:rPr>
              <a:t>3</a:t>
            </a:r>
            <a:r>
              <a:rPr kumimoji="1" lang="zh-CN" altLang="en-US" sz="2000" b="1" dirty="0">
                <a:solidFill>
                  <a:srgbClr val="C00000"/>
                </a:solidFill>
                <a:latin typeface="微软雅黑" panose="020B0503020204020204" pitchFamily="34" charset="-122"/>
                <a:ea typeface="微软雅黑" panose="020B0503020204020204" pitchFamily="34" charset="-122"/>
              </a:rPr>
              <a:t>：片上在线训练</a:t>
            </a:r>
            <a:endParaRPr kumimoji="1"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A83FD494-8EB8-478E-8428-B83906311392}"/>
              </a:ext>
            </a:extLst>
          </p:cNvPr>
          <p:cNvSpPr/>
          <p:nvPr/>
        </p:nvSpPr>
        <p:spPr>
          <a:xfrm>
            <a:off x="1221361" y="4260022"/>
            <a:ext cx="6523458" cy="276999"/>
          </a:xfrm>
          <a:prstGeom prst="rect">
            <a:avLst/>
          </a:prstGeom>
        </p:spPr>
        <p:txBody>
          <a:bodyPr wrap="square">
            <a:spAutoFit/>
          </a:bodyPr>
          <a:lstStyle/>
          <a:p>
            <a:pPr algn="ctr"/>
            <a:r>
              <a:rPr lang="en-US" altLang="zh-CN" sz="1200" dirty="0">
                <a:solidFill>
                  <a:srgbClr val="222222"/>
                </a:solidFill>
                <a:latin typeface="Arial" panose="020B0604020202020204" pitchFamily="34" charset="0"/>
              </a:rPr>
              <a:t>Zhang, Hui, et al. ACS Photonics (2021).</a:t>
            </a:r>
            <a:endParaRPr lang="zh-CN" altLang="en-US" sz="1200" dirty="0"/>
          </a:p>
        </p:txBody>
      </p:sp>
      <p:sp>
        <p:nvSpPr>
          <p:cNvPr id="9" name="矩形 8">
            <a:extLst>
              <a:ext uri="{FF2B5EF4-FFF2-40B4-BE49-F238E27FC236}">
                <a16:creationId xmlns:a16="http://schemas.microsoft.com/office/drawing/2014/main" id="{4DB83A49-68F2-4419-87D0-9CC7418FB971}"/>
              </a:ext>
            </a:extLst>
          </p:cNvPr>
          <p:cNvSpPr/>
          <p:nvPr/>
        </p:nvSpPr>
        <p:spPr>
          <a:xfrm>
            <a:off x="360988" y="4642009"/>
            <a:ext cx="8422022" cy="2215991"/>
          </a:xfrm>
          <a:prstGeom prst="rect">
            <a:avLst/>
          </a:prstGeom>
        </p:spPr>
        <p:txBody>
          <a:bodyPr wrap="square">
            <a:spAutoFit/>
          </a:bodyPr>
          <a:lstStyle/>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将</a:t>
            </a:r>
            <a:r>
              <a:rPr kumimoji="1" lang="en-US" altLang="zh-CN" sz="2000" b="1" dirty="0">
                <a:solidFill>
                  <a:srgbClr val="336699"/>
                </a:solidFill>
                <a:latin typeface="微软雅黑" panose="020B0503020204020204" pitchFamily="34" charset="-122"/>
                <a:ea typeface="微软雅黑" panose="020B0503020204020204" pitchFamily="34" charset="-122"/>
              </a:rPr>
              <a:t>MZI</a:t>
            </a:r>
            <a:r>
              <a:rPr kumimoji="1" lang="zh-CN" altLang="en-US" sz="2000" b="1" dirty="0">
                <a:solidFill>
                  <a:srgbClr val="336699"/>
                </a:solidFill>
                <a:latin typeface="微软雅黑" panose="020B0503020204020204" pitchFamily="34" charset="-122"/>
                <a:ea typeface="微软雅黑" panose="020B0503020204020204" pitchFamily="34" charset="-122"/>
              </a:rPr>
              <a:t>的网络当做黑箱，使用无梯度算法直接训练黑箱中的移相器参数，使得网络输出尽可能接近期望值</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成立的原因：分类任务，非线性的使用允许线性计算过程有一定的误差</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规避了映射带来的误差，对噪声具有鲁棒性</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endParaRPr kumimoji="1" lang="zh-CN" altLang="en-US" b="1" dirty="0">
              <a:solidFill>
                <a:srgbClr val="336699"/>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477FD29-6B04-4862-8011-48127125AE68}"/>
              </a:ext>
            </a:extLst>
          </p:cNvPr>
          <p:cNvPicPr>
            <a:picLocks noChangeAspect="1"/>
          </p:cNvPicPr>
          <p:nvPr/>
        </p:nvPicPr>
        <p:blipFill>
          <a:blip r:embed="rId4"/>
          <a:stretch>
            <a:fillRect/>
          </a:stretch>
        </p:blipFill>
        <p:spPr>
          <a:xfrm>
            <a:off x="381329" y="1784693"/>
            <a:ext cx="3178651" cy="2245614"/>
          </a:xfrm>
          <a:prstGeom prst="rect">
            <a:avLst/>
          </a:prstGeom>
        </p:spPr>
      </p:pic>
      <p:pic>
        <p:nvPicPr>
          <p:cNvPr id="11" name="图片 10">
            <a:extLst>
              <a:ext uri="{FF2B5EF4-FFF2-40B4-BE49-F238E27FC236}">
                <a16:creationId xmlns:a16="http://schemas.microsoft.com/office/drawing/2014/main" id="{976854A9-5295-4ACB-A344-F4AF8C6CF9C1}"/>
              </a:ext>
            </a:extLst>
          </p:cNvPr>
          <p:cNvPicPr>
            <a:picLocks noChangeAspect="1"/>
          </p:cNvPicPr>
          <p:nvPr/>
        </p:nvPicPr>
        <p:blipFill>
          <a:blip r:embed="rId5"/>
          <a:stretch>
            <a:fillRect/>
          </a:stretch>
        </p:blipFill>
        <p:spPr>
          <a:xfrm>
            <a:off x="3648075" y="1871493"/>
            <a:ext cx="5421104" cy="2208598"/>
          </a:xfrm>
          <a:prstGeom prst="rect">
            <a:avLst/>
          </a:prstGeom>
        </p:spPr>
      </p:pic>
    </p:spTree>
    <p:extLst>
      <p:ext uri="{BB962C8B-B14F-4D97-AF65-F5344CB8AC3E}">
        <p14:creationId xmlns:p14="http://schemas.microsoft.com/office/powerpoint/2010/main" val="379609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16" name="矩形 9">
            <a:extLst>
              <a:ext uri="{FF2B5EF4-FFF2-40B4-BE49-F238E27FC236}">
                <a16:creationId xmlns:a16="http://schemas.microsoft.com/office/drawing/2014/main" id="{FC0DA88F-C376-4769-B7D8-A75B4EFFFA2E}"/>
              </a:ext>
            </a:extLst>
          </p:cNvPr>
          <p:cNvSpPr/>
          <p:nvPr/>
        </p:nvSpPr>
        <p:spPr>
          <a:xfrm>
            <a:off x="381329" y="1152952"/>
            <a:ext cx="8381341" cy="400110"/>
          </a:xfrm>
          <a:prstGeom prst="rect">
            <a:avLst/>
          </a:prstGeom>
          <a:solidFill>
            <a:schemeClr val="tx2">
              <a:lumMod val="20000"/>
              <a:lumOff val="80000"/>
            </a:schemeClr>
          </a:solid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ts val="600"/>
              </a:spcBef>
              <a:spcAft>
                <a:spcPts val="600"/>
              </a:spcAft>
              <a:buNone/>
            </a:pPr>
            <a:r>
              <a:rPr kumimoji="1" lang="zh-CN" altLang="en-US" sz="2000" b="1" dirty="0">
                <a:solidFill>
                  <a:srgbClr val="C00000"/>
                </a:solidFill>
                <a:latin typeface="微软雅黑" panose="020B0503020204020204" pitchFamily="34" charset="-122"/>
                <a:ea typeface="微软雅黑" panose="020B0503020204020204" pitchFamily="34" charset="-122"/>
              </a:rPr>
              <a:t>我们的思路：对酉矩阵跟物理硬件参数的映射关系进行建模</a:t>
            </a:r>
            <a:endParaRPr kumimoji="1"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DB83A49-68F2-4419-87D0-9CC7418FB971}"/>
              </a:ext>
            </a:extLst>
          </p:cNvPr>
          <p:cNvSpPr/>
          <p:nvPr/>
        </p:nvSpPr>
        <p:spPr>
          <a:xfrm>
            <a:off x="698300" y="5119903"/>
            <a:ext cx="7369722" cy="1422954"/>
          </a:xfrm>
          <a:prstGeom prst="rect">
            <a:avLst/>
          </a:prstGeom>
        </p:spPr>
        <p:txBody>
          <a:bodyPr wrap="square">
            <a:spAutoFit/>
          </a:bodyPr>
          <a:lstStyle/>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通过人工神经网络对映射矩阵（酉矩阵，目前是概率矩阵）和</a:t>
            </a:r>
            <a:r>
              <a:rPr kumimoji="1" lang="en-US" altLang="zh-CN" sz="2000" b="1" dirty="0">
                <a:solidFill>
                  <a:srgbClr val="336699"/>
                </a:solidFill>
                <a:latin typeface="微软雅黑" panose="020B0503020204020204" pitchFamily="34" charset="-122"/>
                <a:ea typeface="微软雅黑" panose="020B0503020204020204" pitchFamily="34" charset="-122"/>
              </a:rPr>
              <a:t>MZI</a:t>
            </a:r>
            <a:r>
              <a:rPr kumimoji="1" lang="zh-CN" altLang="en-US" sz="2000" b="1" dirty="0">
                <a:solidFill>
                  <a:srgbClr val="336699"/>
                </a:solidFill>
                <a:latin typeface="微软雅黑" panose="020B0503020204020204" pitchFamily="34" charset="-122"/>
                <a:ea typeface="微软雅黑" panose="020B0503020204020204" pitchFamily="34" charset="-122"/>
              </a:rPr>
              <a:t>移相器的移相值（偏置电压）的关系进行建模</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优化：采用了</a:t>
            </a:r>
            <a:r>
              <a:rPr kumimoji="1" lang="en-US" altLang="zh-CN" sz="2000" b="1" dirty="0" err="1">
                <a:solidFill>
                  <a:srgbClr val="336699"/>
                </a:solidFill>
                <a:latin typeface="微软雅黑" panose="020B0503020204020204" pitchFamily="34" charset="-122"/>
                <a:ea typeface="微软雅黑" panose="020B0503020204020204" pitchFamily="34" charset="-122"/>
              </a:rPr>
              <a:t>Haar</a:t>
            </a:r>
            <a:r>
              <a:rPr kumimoji="1" lang="zh-CN" altLang="en-US" sz="2000" b="1" dirty="0">
                <a:solidFill>
                  <a:srgbClr val="336699"/>
                </a:solidFill>
                <a:latin typeface="微软雅黑" panose="020B0503020204020204" pitchFamily="34" charset="-122"/>
                <a:ea typeface="微软雅黑" panose="020B0503020204020204" pitchFamily="34" charset="-122"/>
              </a:rPr>
              <a:t>初始化、正向网络</a:t>
            </a:r>
            <a:r>
              <a:rPr kumimoji="1" lang="en-US" altLang="zh-CN" sz="2000" b="1" dirty="0">
                <a:solidFill>
                  <a:srgbClr val="336699"/>
                </a:solidFill>
                <a:latin typeface="微软雅黑" panose="020B0503020204020204" pitchFamily="34" charset="-122"/>
                <a:ea typeface="微软雅黑" panose="020B0503020204020204" pitchFamily="34" charset="-122"/>
              </a:rPr>
              <a:t>+</a:t>
            </a:r>
            <a:r>
              <a:rPr kumimoji="1" lang="zh-CN" altLang="en-US" sz="2000" b="1" dirty="0">
                <a:solidFill>
                  <a:srgbClr val="336699"/>
                </a:solidFill>
                <a:latin typeface="微软雅黑" panose="020B0503020204020204" pitchFamily="34" charset="-122"/>
                <a:ea typeface="微软雅黑" panose="020B0503020204020204" pitchFamily="34" charset="-122"/>
              </a:rPr>
              <a:t>反向网络解决多解问题</a:t>
            </a:r>
            <a:endParaRPr kumimoji="1" lang="zh-CN" altLang="en-US" b="1" dirty="0">
              <a:solidFill>
                <a:srgbClr val="336699"/>
              </a:solidFill>
              <a:latin typeface="微软雅黑" panose="020B0503020204020204" pitchFamily="34" charset="-122"/>
              <a:ea typeface="微软雅黑" panose="020B0503020204020204" pitchFamily="34" charset="-122"/>
            </a:endParaRPr>
          </a:p>
        </p:txBody>
      </p:sp>
      <p:sp>
        <p:nvSpPr>
          <p:cNvPr id="12" name="矩形: 棱台 11">
            <a:extLst>
              <a:ext uri="{FF2B5EF4-FFF2-40B4-BE49-F238E27FC236}">
                <a16:creationId xmlns:a16="http://schemas.microsoft.com/office/drawing/2014/main" id="{9EFC492A-370D-4C1D-AD56-8D4008801161}"/>
              </a:ext>
            </a:extLst>
          </p:cNvPr>
          <p:cNvSpPr/>
          <p:nvPr/>
        </p:nvSpPr>
        <p:spPr>
          <a:xfrm>
            <a:off x="1377798" y="3820653"/>
            <a:ext cx="1409690" cy="126682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MZI</a:t>
            </a:r>
            <a:r>
              <a:rPr lang="zh-CN" altLang="en-US" sz="3200" b="1" dirty="0"/>
              <a:t>网络</a:t>
            </a:r>
          </a:p>
        </p:txBody>
      </p:sp>
      <p:sp>
        <p:nvSpPr>
          <p:cNvPr id="13" name="箭头: 右 12">
            <a:extLst>
              <a:ext uri="{FF2B5EF4-FFF2-40B4-BE49-F238E27FC236}">
                <a16:creationId xmlns:a16="http://schemas.microsoft.com/office/drawing/2014/main" id="{8CB53171-6291-4353-9682-96AFBDD66929}"/>
              </a:ext>
            </a:extLst>
          </p:cNvPr>
          <p:cNvSpPr/>
          <p:nvPr/>
        </p:nvSpPr>
        <p:spPr>
          <a:xfrm>
            <a:off x="172882" y="4076990"/>
            <a:ext cx="1152525" cy="638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输入</a:t>
            </a:r>
          </a:p>
        </p:txBody>
      </p:sp>
      <p:sp>
        <p:nvSpPr>
          <p:cNvPr id="14" name="箭头: 右 13">
            <a:extLst>
              <a:ext uri="{FF2B5EF4-FFF2-40B4-BE49-F238E27FC236}">
                <a16:creationId xmlns:a16="http://schemas.microsoft.com/office/drawing/2014/main" id="{6658D79E-0A5D-43CC-B03E-208253415DB0}"/>
              </a:ext>
            </a:extLst>
          </p:cNvPr>
          <p:cNvSpPr/>
          <p:nvPr/>
        </p:nvSpPr>
        <p:spPr>
          <a:xfrm>
            <a:off x="2887520" y="3989973"/>
            <a:ext cx="1000125" cy="638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输出</a:t>
            </a:r>
          </a:p>
        </p:txBody>
      </p:sp>
      <p:sp>
        <p:nvSpPr>
          <p:cNvPr id="17" name="矩形: 圆角 16">
            <a:extLst>
              <a:ext uri="{FF2B5EF4-FFF2-40B4-BE49-F238E27FC236}">
                <a16:creationId xmlns:a16="http://schemas.microsoft.com/office/drawing/2014/main" id="{65D3A2DD-E249-4A51-901C-D1A20689DAF0}"/>
              </a:ext>
            </a:extLst>
          </p:cNvPr>
          <p:cNvSpPr/>
          <p:nvPr/>
        </p:nvSpPr>
        <p:spPr>
          <a:xfrm>
            <a:off x="1359064" y="1916841"/>
            <a:ext cx="1581150" cy="914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t>移相器相位配置</a:t>
            </a:r>
          </a:p>
        </p:txBody>
      </p:sp>
      <p:sp>
        <p:nvSpPr>
          <p:cNvPr id="22" name="矩形: 圆角 21">
            <a:extLst>
              <a:ext uri="{FF2B5EF4-FFF2-40B4-BE49-F238E27FC236}">
                <a16:creationId xmlns:a16="http://schemas.microsoft.com/office/drawing/2014/main" id="{02C66D78-F0C9-4F1D-A2DA-C4D8FD83F1D0}"/>
              </a:ext>
            </a:extLst>
          </p:cNvPr>
          <p:cNvSpPr/>
          <p:nvPr/>
        </p:nvSpPr>
        <p:spPr>
          <a:xfrm>
            <a:off x="3926071" y="3852455"/>
            <a:ext cx="1581150" cy="914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t>映射矩阵</a:t>
            </a:r>
          </a:p>
        </p:txBody>
      </p:sp>
      <p:cxnSp>
        <p:nvCxnSpPr>
          <p:cNvPr id="24" name="直接箭头连接符 23">
            <a:extLst>
              <a:ext uri="{FF2B5EF4-FFF2-40B4-BE49-F238E27FC236}">
                <a16:creationId xmlns:a16="http://schemas.microsoft.com/office/drawing/2014/main" id="{62F40B31-368C-4A8A-ACC4-F2EE05AC8DBF}"/>
              </a:ext>
            </a:extLst>
          </p:cNvPr>
          <p:cNvCxnSpPr>
            <a:cxnSpLocks/>
          </p:cNvCxnSpPr>
          <p:nvPr/>
        </p:nvCxnSpPr>
        <p:spPr>
          <a:xfrm>
            <a:off x="1644814" y="2831241"/>
            <a:ext cx="0" cy="10096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ABB5639-4E9C-4219-BBF8-382E8309F315}"/>
              </a:ext>
            </a:extLst>
          </p:cNvPr>
          <p:cNvCxnSpPr>
            <a:cxnSpLocks/>
          </p:cNvCxnSpPr>
          <p:nvPr/>
        </p:nvCxnSpPr>
        <p:spPr>
          <a:xfrm>
            <a:off x="1959139" y="2831241"/>
            <a:ext cx="0" cy="10096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F38506A-2F74-4302-B677-2311792A045A}"/>
              </a:ext>
            </a:extLst>
          </p:cNvPr>
          <p:cNvCxnSpPr>
            <a:cxnSpLocks/>
          </p:cNvCxnSpPr>
          <p:nvPr/>
        </p:nvCxnSpPr>
        <p:spPr>
          <a:xfrm>
            <a:off x="2616364" y="2831241"/>
            <a:ext cx="0" cy="10096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11899E4-FC26-482E-AA30-BF17BC647E63}"/>
              </a:ext>
            </a:extLst>
          </p:cNvPr>
          <p:cNvCxnSpPr>
            <a:cxnSpLocks/>
          </p:cNvCxnSpPr>
          <p:nvPr/>
        </p:nvCxnSpPr>
        <p:spPr>
          <a:xfrm>
            <a:off x="2330614" y="2831241"/>
            <a:ext cx="0" cy="10096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5EB11B8-884D-4DBB-9BCB-DF464E7F452A}"/>
              </a:ext>
            </a:extLst>
          </p:cNvPr>
          <p:cNvCxnSpPr>
            <a:cxnSpLocks/>
            <a:stCxn id="17" idx="3"/>
          </p:cNvCxnSpPr>
          <p:nvPr/>
        </p:nvCxnSpPr>
        <p:spPr>
          <a:xfrm>
            <a:off x="2940214" y="2374041"/>
            <a:ext cx="4129115"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9" name="矩形: 圆角 28">
            <a:extLst>
              <a:ext uri="{FF2B5EF4-FFF2-40B4-BE49-F238E27FC236}">
                <a16:creationId xmlns:a16="http://schemas.microsoft.com/office/drawing/2014/main" id="{84180DB4-54A0-414C-8938-084C1D23F058}"/>
              </a:ext>
            </a:extLst>
          </p:cNvPr>
          <p:cNvSpPr/>
          <p:nvPr/>
        </p:nvSpPr>
        <p:spPr>
          <a:xfrm>
            <a:off x="7069329" y="1769311"/>
            <a:ext cx="1914532" cy="31908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dirty="0"/>
              <a:t>神经网络</a:t>
            </a:r>
            <a:endParaRPr lang="en-US" altLang="zh-CN" sz="2800" b="1" dirty="0"/>
          </a:p>
          <a:p>
            <a:pPr algn="ctr"/>
            <a:r>
              <a:rPr lang="zh-CN" altLang="en-US" sz="2800" b="1" dirty="0"/>
              <a:t>训练</a:t>
            </a:r>
          </a:p>
        </p:txBody>
      </p:sp>
      <p:cxnSp>
        <p:nvCxnSpPr>
          <p:cNvPr id="30" name="直接箭头连接符 29">
            <a:extLst>
              <a:ext uri="{FF2B5EF4-FFF2-40B4-BE49-F238E27FC236}">
                <a16:creationId xmlns:a16="http://schemas.microsoft.com/office/drawing/2014/main" id="{DD5950DD-EF74-4029-B80A-D961AA616337}"/>
              </a:ext>
            </a:extLst>
          </p:cNvPr>
          <p:cNvCxnSpPr>
            <a:cxnSpLocks/>
            <a:stCxn id="22" idx="3"/>
          </p:cNvCxnSpPr>
          <p:nvPr/>
        </p:nvCxnSpPr>
        <p:spPr>
          <a:xfrm>
            <a:off x="5507221" y="4309655"/>
            <a:ext cx="1562108"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31" name="文本框 30">
            <a:extLst>
              <a:ext uri="{FF2B5EF4-FFF2-40B4-BE49-F238E27FC236}">
                <a16:creationId xmlns:a16="http://schemas.microsoft.com/office/drawing/2014/main" id="{2A498094-C61E-41EA-91FA-49FFEF42FB86}"/>
              </a:ext>
            </a:extLst>
          </p:cNvPr>
          <p:cNvSpPr txBox="1"/>
          <p:nvPr/>
        </p:nvSpPr>
        <p:spPr>
          <a:xfrm>
            <a:off x="4178473" y="1650392"/>
            <a:ext cx="1866899" cy="1238096"/>
          </a:xfrm>
          <a:prstGeom prst="rect">
            <a:avLst/>
          </a:prstGeom>
          <a:noFill/>
        </p:spPr>
        <p:txBody>
          <a:bodyPr wrap="square" rtlCol="0">
            <a:spAutoFit/>
          </a:bodyPr>
          <a:lstStyle/>
          <a:p>
            <a:pPr>
              <a:lnSpc>
                <a:spcPct val="200000"/>
              </a:lnSpc>
            </a:pPr>
            <a:r>
              <a:rPr lang="zh-CN" altLang="en-US" sz="2000" b="1" dirty="0"/>
              <a:t>作为神经网络</a:t>
            </a:r>
            <a:endParaRPr lang="en-US" altLang="zh-CN" sz="2000" b="1" dirty="0"/>
          </a:p>
          <a:p>
            <a:pPr>
              <a:lnSpc>
                <a:spcPct val="200000"/>
              </a:lnSpc>
            </a:pPr>
            <a:r>
              <a:rPr lang="zh-CN" altLang="en-US" sz="2000" b="1" dirty="0"/>
              <a:t>训练</a:t>
            </a:r>
            <a:r>
              <a:rPr lang="zh-CN" altLang="en-US" sz="2000" b="1" dirty="0">
                <a:solidFill>
                  <a:srgbClr val="FF0000"/>
                </a:solidFill>
              </a:rPr>
              <a:t>输出</a:t>
            </a:r>
          </a:p>
        </p:txBody>
      </p:sp>
      <p:sp>
        <p:nvSpPr>
          <p:cNvPr id="32" name="文本框 31">
            <a:extLst>
              <a:ext uri="{FF2B5EF4-FFF2-40B4-BE49-F238E27FC236}">
                <a16:creationId xmlns:a16="http://schemas.microsoft.com/office/drawing/2014/main" id="{C95D2262-64EA-4121-BF44-299AE8EB1C36}"/>
              </a:ext>
            </a:extLst>
          </p:cNvPr>
          <p:cNvSpPr txBox="1"/>
          <p:nvPr/>
        </p:nvSpPr>
        <p:spPr>
          <a:xfrm>
            <a:off x="5449753" y="3545435"/>
            <a:ext cx="1914531" cy="1238096"/>
          </a:xfrm>
          <a:prstGeom prst="rect">
            <a:avLst/>
          </a:prstGeom>
          <a:noFill/>
        </p:spPr>
        <p:txBody>
          <a:bodyPr wrap="square" rtlCol="0">
            <a:spAutoFit/>
          </a:bodyPr>
          <a:lstStyle/>
          <a:p>
            <a:pPr>
              <a:lnSpc>
                <a:spcPct val="200000"/>
              </a:lnSpc>
            </a:pPr>
            <a:r>
              <a:rPr lang="zh-CN" altLang="en-US" sz="2000" b="1" dirty="0"/>
              <a:t>作为神经网络</a:t>
            </a:r>
            <a:endParaRPr lang="en-US" altLang="zh-CN" sz="2000" b="1" dirty="0"/>
          </a:p>
          <a:p>
            <a:pPr>
              <a:lnSpc>
                <a:spcPct val="200000"/>
              </a:lnSpc>
            </a:pPr>
            <a:r>
              <a:rPr lang="zh-CN" altLang="en-US" sz="2000" b="1" dirty="0"/>
              <a:t>训练</a:t>
            </a:r>
            <a:r>
              <a:rPr lang="zh-CN" altLang="en-US" sz="2000" b="1" dirty="0">
                <a:solidFill>
                  <a:srgbClr val="FF0000"/>
                </a:solidFill>
              </a:rPr>
              <a:t>输入</a:t>
            </a:r>
          </a:p>
        </p:txBody>
      </p:sp>
    </p:spTree>
    <p:extLst>
      <p:ext uri="{BB962C8B-B14F-4D97-AF65-F5344CB8AC3E}">
        <p14:creationId xmlns:p14="http://schemas.microsoft.com/office/powerpoint/2010/main" val="1513966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研究内容</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18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光计算中酉矩阵映射的神经网络优化方法</a:t>
            </a:r>
            <a:endPar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endParaRP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9" name="矩形 8">
            <a:extLst>
              <a:ext uri="{FF2B5EF4-FFF2-40B4-BE49-F238E27FC236}">
                <a16:creationId xmlns:a16="http://schemas.microsoft.com/office/drawing/2014/main" id="{4DB83A49-68F2-4419-87D0-9CC7418FB971}"/>
              </a:ext>
            </a:extLst>
          </p:cNvPr>
          <p:cNvSpPr/>
          <p:nvPr/>
        </p:nvSpPr>
        <p:spPr>
          <a:xfrm>
            <a:off x="465860" y="3922612"/>
            <a:ext cx="8678140" cy="1422954"/>
          </a:xfrm>
          <a:prstGeom prst="rect">
            <a:avLst/>
          </a:prstGeom>
        </p:spPr>
        <p:txBody>
          <a:bodyPr wrap="square">
            <a:spAutoFit/>
          </a:bodyPr>
          <a:lstStyle/>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正向预测中，输入与输出具有一一对应关系</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反向预测中，可能具有多解问题，直接训练难以收敛</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000" b="1" dirty="0">
                <a:solidFill>
                  <a:srgbClr val="336699"/>
                </a:solidFill>
                <a:latin typeface="微软雅黑" panose="020B0503020204020204" pitchFamily="34" charset="-122"/>
                <a:ea typeface="微软雅黑" panose="020B0503020204020204" pitchFamily="34" charset="-122"/>
              </a:rPr>
              <a:t>在反向预测网络后面拼接一个正向预测网络作为判别器，可以帮助收敛</a:t>
            </a:r>
          </a:p>
        </p:txBody>
      </p:sp>
      <p:sp>
        <p:nvSpPr>
          <p:cNvPr id="3" name="矩形 2">
            <a:extLst>
              <a:ext uri="{FF2B5EF4-FFF2-40B4-BE49-F238E27FC236}">
                <a16:creationId xmlns:a16="http://schemas.microsoft.com/office/drawing/2014/main" id="{75CE4572-6B77-4B18-8EF6-A5751E387D5F}"/>
              </a:ext>
            </a:extLst>
          </p:cNvPr>
          <p:cNvSpPr/>
          <p:nvPr/>
        </p:nvSpPr>
        <p:spPr>
          <a:xfrm>
            <a:off x="1673085" y="3511420"/>
            <a:ext cx="1723549" cy="400110"/>
          </a:xfrm>
          <a:prstGeom prst="rect">
            <a:avLst/>
          </a:prstGeom>
        </p:spPr>
        <p:txBody>
          <a:bodyPr wrap="none">
            <a:spAutoFit/>
          </a:bodyPr>
          <a:lstStyle/>
          <a:p>
            <a:r>
              <a:rPr kumimoji="1" lang="zh-CN" altLang="en-US" sz="2000" b="1" dirty="0">
                <a:solidFill>
                  <a:srgbClr val="C00000"/>
                </a:solidFill>
                <a:latin typeface="微软雅黑" panose="020B0503020204020204" pitchFamily="34" charset="-122"/>
                <a:ea typeface="微软雅黑" panose="020B0503020204020204" pitchFamily="34" charset="-122"/>
              </a:rPr>
              <a:t>正向预测网络</a:t>
            </a:r>
            <a:endParaRPr lang="zh-CN" altLang="en-US" sz="2000" dirty="0"/>
          </a:p>
        </p:txBody>
      </p:sp>
      <p:pic>
        <p:nvPicPr>
          <p:cNvPr id="32770" name="Picture 2" descr="https://gimg2.baidu.com/image_search/src=http%3A%2F%2Fwww.ibm.com%2Fdeveloperworks%2Fcn%2Fiot%2Fiot-deep-learning-anomaly-detection-1%2Fimage5.png&amp;refer=http%3A%2F%2Fwww.ibm.com&amp;app=2002&amp;size=f9999,10000&amp;q=a80&amp;n=0&amp;g=0n&amp;fmt=jpeg?sec=1639744470&amp;t=2cd05f7939c9c1f01cef2abf4ee3f1ab">
            <a:extLst>
              <a:ext uri="{FF2B5EF4-FFF2-40B4-BE49-F238E27FC236}">
                <a16:creationId xmlns:a16="http://schemas.microsoft.com/office/drawing/2014/main" id="{1FE28D03-4018-4382-971A-6DB97518D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659" y="1544889"/>
            <a:ext cx="2104084" cy="188411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E770A31-53B2-4F8E-9761-67F990210EBB}"/>
              </a:ext>
            </a:extLst>
          </p:cNvPr>
          <p:cNvSpPr txBox="1"/>
          <p:nvPr/>
        </p:nvSpPr>
        <p:spPr>
          <a:xfrm>
            <a:off x="1017994" y="2023588"/>
            <a:ext cx="461665" cy="1487832"/>
          </a:xfrm>
          <a:prstGeom prst="rect">
            <a:avLst/>
          </a:prstGeom>
          <a:noFill/>
        </p:spPr>
        <p:txBody>
          <a:bodyPr vert="eaVert" wrap="square" rtlCol="0">
            <a:spAutoFit/>
          </a:bodyPr>
          <a:lstStyle/>
          <a:p>
            <a:r>
              <a:rPr lang="zh-CN" altLang="en-US" b="1" dirty="0"/>
              <a:t>相位配置</a:t>
            </a:r>
          </a:p>
        </p:txBody>
      </p:sp>
      <p:sp>
        <p:nvSpPr>
          <p:cNvPr id="36" name="文本框 35">
            <a:extLst>
              <a:ext uri="{FF2B5EF4-FFF2-40B4-BE49-F238E27FC236}">
                <a16:creationId xmlns:a16="http://schemas.microsoft.com/office/drawing/2014/main" id="{7CB44185-3A68-4443-9B63-9C4E4A5B0101}"/>
              </a:ext>
            </a:extLst>
          </p:cNvPr>
          <p:cNvSpPr txBox="1"/>
          <p:nvPr/>
        </p:nvSpPr>
        <p:spPr>
          <a:xfrm>
            <a:off x="3547217" y="2029808"/>
            <a:ext cx="461665" cy="1487832"/>
          </a:xfrm>
          <a:prstGeom prst="rect">
            <a:avLst/>
          </a:prstGeom>
          <a:noFill/>
        </p:spPr>
        <p:txBody>
          <a:bodyPr vert="eaVert" wrap="square" rtlCol="0">
            <a:spAutoFit/>
          </a:bodyPr>
          <a:lstStyle/>
          <a:p>
            <a:r>
              <a:rPr lang="zh-CN" altLang="en-US" b="1" dirty="0"/>
              <a:t>映射矩阵</a:t>
            </a:r>
          </a:p>
        </p:txBody>
      </p:sp>
      <p:sp>
        <p:nvSpPr>
          <p:cNvPr id="37" name="矩形 36">
            <a:extLst>
              <a:ext uri="{FF2B5EF4-FFF2-40B4-BE49-F238E27FC236}">
                <a16:creationId xmlns:a16="http://schemas.microsoft.com/office/drawing/2014/main" id="{839479C7-5D28-4BEE-8084-16EC68895BB8}"/>
              </a:ext>
            </a:extLst>
          </p:cNvPr>
          <p:cNvSpPr/>
          <p:nvPr/>
        </p:nvSpPr>
        <p:spPr>
          <a:xfrm>
            <a:off x="5687639" y="3511420"/>
            <a:ext cx="1723549" cy="400110"/>
          </a:xfrm>
          <a:prstGeom prst="rect">
            <a:avLst/>
          </a:prstGeom>
        </p:spPr>
        <p:txBody>
          <a:bodyPr wrap="none">
            <a:spAutoFit/>
          </a:bodyPr>
          <a:lstStyle/>
          <a:p>
            <a:r>
              <a:rPr kumimoji="1" lang="zh-CN" altLang="en-US" sz="2000" b="1" dirty="0">
                <a:solidFill>
                  <a:srgbClr val="C00000"/>
                </a:solidFill>
                <a:latin typeface="微软雅黑" panose="020B0503020204020204" pitchFamily="34" charset="-122"/>
                <a:ea typeface="微软雅黑" panose="020B0503020204020204" pitchFamily="34" charset="-122"/>
              </a:rPr>
              <a:t>反向预测网络</a:t>
            </a:r>
            <a:endParaRPr lang="zh-CN" altLang="en-US" sz="2000" dirty="0"/>
          </a:p>
        </p:txBody>
      </p:sp>
      <p:pic>
        <p:nvPicPr>
          <p:cNvPr id="38" name="Picture 2" descr="https://gimg2.baidu.com/image_search/src=http%3A%2F%2Fwww.ibm.com%2Fdeveloperworks%2Fcn%2Fiot%2Fiot-deep-learning-anomaly-detection-1%2Fimage5.png&amp;refer=http%3A%2F%2Fwww.ibm.com&amp;app=2002&amp;size=f9999,10000&amp;q=a80&amp;n=0&amp;g=0n&amp;fmt=jpeg?sec=1639744470&amp;t=2cd05f7939c9c1f01cef2abf4ee3f1ab">
            <a:extLst>
              <a:ext uri="{FF2B5EF4-FFF2-40B4-BE49-F238E27FC236}">
                <a16:creationId xmlns:a16="http://schemas.microsoft.com/office/drawing/2014/main" id="{016205AF-B50A-45A5-AAC4-9B91A2AF7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497372" y="1544889"/>
            <a:ext cx="2104084" cy="1884111"/>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9B155CB1-A0E1-474C-9306-7032A5EC5BA0}"/>
              </a:ext>
            </a:extLst>
          </p:cNvPr>
          <p:cNvSpPr txBox="1"/>
          <p:nvPr/>
        </p:nvSpPr>
        <p:spPr>
          <a:xfrm>
            <a:off x="5035707" y="2023588"/>
            <a:ext cx="461665" cy="1487832"/>
          </a:xfrm>
          <a:prstGeom prst="rect">
            <a:avLst/>
          </a:prstGeom>
          <a:noFill/>
        </p:spPr>
        <p:txBody>
          <a:bodyPr vert="eaVert" wrap="square" rtlCol="0">
            <a:spAutoFit/>
          </a:bodyPr>
          <a:lstStyle/>
          <a:p>
            <a:r>
              <a:rPr lang="zh-CN" altLang="en-US" b="1" dirty="0"/>
              <a:t>映射矩阵</a:t>
            </a:r>
          </a:p>
        </p:txBody>
      </p:sp>
      <p:sp>
        <p:nvSpPr>
          <p:cNvPr id="40" name="文本框 39">
            <a:extLst>
              <a:ext uri="{FF2B5EF4-FFF2-40B4-BE49-F238E27FC236}">
                <a16:creationId xmlns:a16="http://schemas.microsoft.com/office/drawing/2014/main" id="{4346900F-0442-489C-BDAB-827D35101A10}"/>
              </a:ext>
            </a:extLst>
          </p:cNvPr>
          <p:cNvSpPr txBox="1"/>
          <p:nvPr/>
        </p:nvSpPr>
        <p:spPr>
          <a:xfrm>
            <a:off x="7564930" y="2029808"/>
            <a:ext cx="461665" cy="1487832"/>
          </a:xfrm>
          <a:prstGeom prst="rect">
            <a:avLst/>
          </a:prstGeom>
          <a:noFill/>
        </p:spPr>
        <p:txBody>
          <a:bodyPr vert="eaVert" wrap="square" rtlCol="0">
            <a:spAutoFit/>
          </a:bodyPr>
          <a:lstStyle/>
          <a:p>
            <a:r>
              <a:rPr lang="zh-CN" altLang="en-US" b="1" dirty="0"/>
              <a:t>相位配置</a:t>
            </a:r>
          </a:p>
        </p:txBody>
      </p:sp>
      <p:pic>
        <p:nvPicPr>
          <p:cNvPr id="41" name="Picture 2" descr="https://gimg2.baidu.com/image_search/src=http%3A%2F%2Fwww.ibm.com%2Fdeveloperworks%2Fcn%2Fiot%2Fiot-deep-learning-anomaly-detection-1%2Fimage5.png&amp;refer=http%3A%2F%2Fwww.ibm.com&amp;app=2002&amp;size=f9999,10000&amp;q=a80&amp;n=0&amp;g=0n&amp;fmt=jpeg?sec=1639744470&amp;t=2cd05f7939c9c1f01cef2abf4ee3f1ab">
            <a:extLst>
              <a:ext uri="{FF2B5EF4-FFF2-40B4-BE49-F238E27FC236}">
                <a16:creationId xmlns:a16="http://schemas.microsoft.com/office/drawing/2014/main" id="{A39113EC-077D-4201-B301-DDB0AC099E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329" y="5333858"/>
            <a:ext cx="1354499" cy="12128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gimg2.baidu.com/image_search/src=http%3A%2F%2Fwww.ibm.com%2Fdeveloperworks%2Fcn%2Fiot%2Fiot-deep-learning-anomaly-detection-1%2Fimage5.png&amp;refer=http%3A%2F%2Fwww.ibm.com&amp;app=2002&amp;size=f9999,10000&amp;q=a80&amp;n=0&amp;g=0n&amp;fmt=jpeg?sec=1639744470&amp;t=2cd05f7939c9c1f01cef2abf4ee3f1ab">
            <a:extLst>
              <a:ext uri="{FF2B5EF4-FFF2-40B4-BE49-F238E27FC236}">
                <a16:creationId xmlns:a16="http://schemas.microsoft.com/office/drawing/2014/main" id="{EF1F0809-5ED4-4C8F-935E-58D33239B5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249393" y="5409689"/>
            <a:ext cx="1354499" cy="1212892"/>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33FC4DF0-CAD6-43DA-8EE8-3399CB5ED60A}"/>
              </a:ext>
            </a:extLst>
          </p:cNvPr>
          <p:cNvSpPr txBox="1"/>
          <p:nvPr/>
        </p:nvSpPr>
        <p:spPr>
          <a:xfrm>
            <a:off x="2787728" y="5468942"/>
            <a:ext cx="461665" cy="1487832"/>
          </a:xfrm>
          <a:prstGeom prst="rect">
            <a:avLst/>
          </a:prstGeom>
          <a:noFill/>
        </p:spPr>
        <p:txBody>
          <a:bodyPr vert="eaVert" wrap="square" rtlCol="0">
            <a:spAutoFit/>
          </a:bodyPr>
          <a:lstStyle/>
          <a:p>
            <a:r>
              <a:rPr lang="zh-CN" altLang="en-US" b="1" dirty="0"/>
              <a:t>映射矩阵</a:t>
            </a:r>
          </a:p>
        </p:txBody>
      </p:sp>
      <p:sp>
        <p:nvSpPr>
          <p:cNvPr id="45" name="文本框 44">
            <a:extLst>
              <a:ext uri="{FF2B5EF4-FFF2-40B4-BE49-F238E27FC236}">
                <a16:creationId xmlns:a16="http://schemas.microsoft.com/office/drawing/2014/main" id="{533B8121-F9DC-4E18-97C7-A4343CCD9D68}"/>
              </a:ext>
            </a:extLst>
          </p:cNvPr>
          <p:cNvSpPr txBox="1"/>
          <p:nvPr/>
        </p:nvSpPr>
        <p:spPr>
          <a:xfrm>
            <a:off x="6023008" y="5468942"/>
            <a:ext cx="461665" cy="1487832"/>
          </a:xfrm>
          <a:prstGeom prst="rect">
            <a:avLst/>
          </a:prstGeom>
          <a:noFill/>
        </p:spPr>
        <p:txBody>
          <a:bodyPr vert="eaVert" wrap="square" rtlCol="0">
            <a:spAutoFit/>
          </a:bodyPr>
          <a:lstStyle/>
          <a:p>
            <a:r>
              <a:rPr lang="zh-CN" altLang="en-US" b="1" dirty="0"/>
              <a:t>映射矩阵</a:t>
            </a:r>
          </a:p>
        </p:txBody>
      </p:sp>
      <p:sp>
        <p:nvSpPr>
          <p:cNvPr id="46" name="文本框 45">
            <a:extLst>
              <a:ext uri="{FF2B5EF4-FFF2-40B4-BE49-F238E27FC236}">
                <a16:creationId xmlns:a16="http://schemas.microsoft.com/office/drawing/2014/main" id="{670558C9-EC20-46A1-9039-5B7398830636}"/>
              </a:ext>
            </a:extLst>
          </p:cNvPr>
          <p:cNvSpPr txBox="1"/>
          <p:nvPr/>
        </p:nvSpPr>
        <p:spPr>
          <a:xfrm>
            <a:off x="4419316" y="5468942"/>
            <a:ext cx="461665" cy="1093942"/>
          </a:xfrm>
          <a:prstGeom prst="rect">
            <a:avLst/>
          </a:prstGeom>
          <a:solidFill>
            <a:srgbClr val="FFC000"/>
          </a:solidFill>
        </p:spPr>
        <p:txBody>
          <a:bodyPr vert="eaVert" wrap="square" rtlCol="0">
            <a:spAutoFit/>
          </a:bodyPr>
          <a:lstStyle/>
          <a:p>
            <a:r>
              <a:rPr lang="zh-CN" altLang="en-US" b="1" dirty="0"/>
              <a:t>相位配置</a:t>
            </a:r>
          </a:p>
        </p:txBody>
      </p:sp>
      <p:sp>
        <p:nvSpPr>
          <p:cNvPr id="47" name="矩形 9">
            <a:extLst>
              <a:ext uri="{FF2B5EF4-FFF2-40B4-BE49-F238E27FC236}">
                <a16:creationId xmlns:a16="http://schemas.microsoft.com/office/drawing/2014/main" id="{7F4AF50C-2036-48D5-B0D3-D963EDC52265}"/>
              </a:ext>
            </a:extLst>
          </p:cNvPr>
          <p:cNvSpPr/>
          <p:nvPr/>
        </p:nvSpPr>
        <p:spPr>
          <a:xfrm>
            <a:off x="381329" y="1021589"/>
            <a:ext cx="8381341" cy="4616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a:spcBef>
                <a:spcPts val="600"/>
              </a:spcBef>
              <a:spcAft>
                <a:spcPts val="600"/>
              </a:spcAft>
              <a:buNone/>
            </a:pPr>
            <a:r>
              <a:rPr kumimoji="1" lang="zh-CN" altLang="en-US" sz="2400" b="1" dirty="0">
                <a:solidFill>
                  <a:srgbClr val="C00000"/>
                </a:solidFill>
                <a:latin typeface="微软雅黑" panose="020B0503020204020204" pitchFamily="34" charset="-122"/>
                <a:ea typeface="微软雅黑" panose="020B0503020204020204" pitchFamily="34" charset="-122"/>
              </a:rPr>
              <a:t>正向网络与反向网络结合的作用</a:t>
            </a:r>
            <a:endParaRPr kumimoji="1" lang="en-US" altLang="zh-CN" sz="24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7AB0D8E-45D3-4024-A685-F9EF54088CD8}"/>
                  </a:ext>
                </a:extLst>
              </p:cNvPr>
              <p:cNvSpPr txBox="1"/>
              <p:nvPr/>
            </p:nvSpPr>
            <p:spPr>
              <a:xfrm>
                <a:off x="4085369" y="3158396"/>
                <a:ext cx="923330" cy="553998"/>
              </a:xfrm>
              <a:prstGeom prst="rect">
                <a:avLst/>
              </a:prstGeom>
              <a:noFill/>
            </p:spPr>
            <p:txBody>
              <a:bodyPr wrap="none" lIns="0" tIns="0" rIns="0" bIns="0" rtlCol="0">
                <a:spAutoFit/>
              </a:bodyPr>
              <a:lstStyle/>
              <a:p>
                <a14:m>
                  <m:oMath xmlns:m="http://schemas.openxmlformats.org/officeDocument/2006/math">
                    <m:r>
                      <a:rPr lang="en-US" altLang="zh-CN" sz="3600" b="1" i="1" smtClean="0">
                        <a:solidFill>
                          <a:srgbClr val="7030A0"/>
                        </a:solidFill>
                        <a:latin typeface="Cambria Math" panose="02040503050406030204" pitchFamily="18" charset="0"/>
                      </a:rPr>
                      <m:t>𝒚</m:t>
                    </m:r>
                  </m:oMath>
                </a14:m>
                <a:r>
                  <a:rPr lang="en-US" altLang="zh-CN" sz="3600" b="1" dirty="0">
                    <a:solidFill>
                      <a:srgbClr val="7030A0"/>
                    </a:solidFill>
                    <a:latin typeface="Times New Roman" panose="02020603050405020304" pitchFamily="18" charset="0"/>
                    <a:cs typeface="Times New Roman" panose="02020603050405020304" pitchFamily="18" charset="0"/>
                  </a:rPr>
                  <a:t>=x</a:t>
                </a:r>
                <a:r>
                  <a:rPr lang="en-US" altLang="zh-CN" sz="3600" b="1" baseline="30000" dirty="0">
                    <a:solidFill>
                      <a:srgbClr val="7030A0"/>
                    </a:solidFill>
                    <a:latin typeface="Times New Roman" panose="02020603050405020304" pitchFamily="18" charset="0"/>
                    <a:cs typeface="Times New Roman" panose="02020603050405020304" pitchFamily="18" charset="0"/>
                  </a:rPr>
                  <a:t>2</a:t>
                </a:r>
                <a:endParaRPr lang="zh-CN" altLang="en-US" sz="3600" b="1" baseline="300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7AB0D8E-45D3-4024-A685-F9EF54088CD8}"/>
                  </a:ext>
                </a:extLst>
              </p:cNvPr>
              <p:cNvSpPr txBox="1">
                <a:spLocks noRot="1" noChangeAspect="1" noMove="1" noResize="1" noEditPoints="1" noAdjustHandles="1" noChangeArrowheads="1" noChangeShapeType="1" noTextEdit="1"/>
              </p:cNvSpPr>
              <p:nvPr/>
            </p:nvSpPr>
            <p:spPr>
              <a:xfrm>
                <a:off x="4085369" y="3158396"/>
                <a:ext cx="923330" cy="553998"/>
              </a:xfrm>
              <a:prstGeom prst="rect">
                <a:avLst/>
              </a:prstGeom>
              <a:blipFill>
                <a:blip r:embed="rId5"/>
                <a:stretch>
                  <a:fillRect t="-26374" r="-20395" b="-483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465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一些总结</a:t>
            </a: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C2FA5C94-D0CE-48F3-A067-1BCF09C9B73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407765F2-2ED7-4A25-84D0-7999CE68F42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507F481-A6AA-43A5-9C6B-B047AE465F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9" name="矩形 8">
            <a:extLst>
              <a:ext uri="{FF2B5EF4-FFF2-40B4-BE49-F238E27FC236}">
                <a16:creationId xmlns:a16="http://schemas.microsoft.com/office/drawing/2014/main" id="{4DB83A49-68F2-4419-87D0-9CC7418FB971}"/>
              </a:ext>
            </a:extLst>
          </p:cNvPr>
          <p:cNvSpPr/>
          <p:nvPr/>
        </p:nvSpPr>
        <p:spPr>
          <a:xfrm>
            <a:off x="585247" y="2128227"/>
            <a:ext cx="7820880" cy="3247877"/>
          </a:xfrm>
          <a:prstGeom prst="rect">
            <a:avLst/>
          </a:prstGeom>
        </p:spPr>
        <p:txBody>
          <a:bodyPr wrap="square">
            <a:spAutoFit/>
          </a:bodyPr>
          <a:lstStyle/>
          <a:p>
            <a:pPr marL="285750" indent="-285750">
              <a:lnSpc>
                <a:spcPct val="150000"/>
              </a:lnSpc>
              <a:buFont typeface="Wingdings" panose="05000000000000000000" pitchFamily="2" charset="2"/>
              <a:buChar char="Ø"/>
            </a:pPr>
            <a:r>
              <a:rPr kumimoji="1" lang="zh-CN" altLang="en-US" sz="2800" b="1" dirty="0">
                <a:solidFill>
                  <a:srgbClr val="336699"/>
                </a:solidFill>
                <a:latin typeface="微软雅黑" panose="020B0503020204020204" pitchFamily="34" charset="-122"/>
                <a:ea typeface="微软雅黑" panose="020B0503020204020204" pitchFamily="34" charset="-122"/>
              </a:rPr>
              <a:t>对已有工作优点和缺点的总结才能催生新想法</a:t>
            </a:r>
            <a:endParaRPr kumimoji="1" lang="en-US" altLang="zh-CN" sz="28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800" b="1" dirty="0">
                <a:solidFill>
                  <a:srgbClr val="336699"/>
                </a:solidFill>
                <a:latin typeface="微软雅黑" panose="020B0503020204020204" pitchFamily="34" charset="-122"/>
                <a:ea typeface="微软雅黑" panose="020B0503020204020204" pitchFamily="34" charset="-122"/>
              </a:rPr>
              <a:t>时常更新相关领域的最新研究，避免想法重复</a:t>
            </a:r>
            <a:endParaRPr kumimoji="1" lang="en-US" altLang="zh-CN" sz="28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800" b="1" dirty="0">
                <a:solidFill>
                  <a:srgbClr val="336699"/>
                </a:solidFill>
                <a:latin typeface="微软雅黑" panose="020B0503020204020204" pitchFamily="34" charset="-122"/>
                <a:ea typeface="微软雅黑" panose="020B0503020204020204" pitchFamily="34" charset="-122"/>
              </a:rPr>
              <a:t>提高自己独立解决问题的能力</a:t>
            </a:r>
            <a:endParaRPr kumimoji="1" lang="en-US" altLang="zh-CN" sz="28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800" b="1" dirty="0">
                <a:solidFill>
                  <a:srgbClr val="336699"/>
                </a:solidFill>
                <a:latin typeface="微软雅黑" panose="020B0503020204020204" pitchFamily="34" charset="-122"/>
                <a:ea typeface="微软雅黑" panose="020B0503020204020204" pitchFamily="34" charset="-122"/>
              </a:rPr>
              <a:t>多讨论，多交流，打开视野</a:t>
            </a:r>
            <a:endParaRPr kumimoji="1" lang="en-US" altLang="zh-CN" sz="2800" b="1" dirty="0">
              <a:solidFill>
                <a:srgbClr val="3366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2800" b="1" dirty="0">
                <a:solidFill>
                  <a:srgbClr val="336699"/>
                </a:solidFill>
                <a:latin typeface="微软雅黑" panose="020B0503020204020204" pitchFamily="34" charset="-122"/>
                <a:ea typeface="微软雅黑" panose="020B0503020204020204" pitchFamily="34" charset="-122"/>
              </a:rPr>
              <a:t>对必要的基础知识进行较深入的了解</a:t>
            </a:r>
          </a:p>
        </p:txBody>
      </p:sp>
    </p:spTree>
    <p:extLst>
      <p:ext uri="{BB962C8B-B14F-4D97-AF65-F5344CB8AC3E}">
        <p14:creationId xmlns:p14="http://schemas.microsoft.com/office/powerpoint/2010/main" val="135747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参考文献</a:t>
            </a: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916A2F99-0E26-46CF-8F15-42A6F6025B52}"/>
              </a:ext>
            </a:extLst>
          </p:cNvPr>
          <p:cNvGrpSpPr/>
          <p:nvPr/>
        </p:nvGrpSpPr>
        <p:grpSpPr>
          <a:xfrm>
            <a:off x="7993752" y="111952"/>
            <a:ext cx="824750" cy="824750"/>
            <a:chOff x="5437761" y="2329774"/>
            <a:chExt cx="2198451" cy="2198451"/>
          </a:xfrm>
        </p:grpSpPr>
        <p:sp>
          <p:nvSpPr>
            <p:cNvPr id="7" name="椭圆 6">
              <a:extLst>
                <a:ext uri="{FF2B5EF4-FFF2-40B4-BE49-F238E27FC236}">
                  <a16:creationId xmlns:a16="http://schemas.microsoft.com/office/drawing/2014/main" id="{CCE92E02-432D-4738-9C59-BFF59FA24E77}"/>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8D743BD-84A4-46BA-925A-C19AA7930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2" name="矩形 1">
            <a:extLst>
              <a:ext uri="{FF2B5EF4-FFF2-40B4-BE49-F238E27FC236}">
                <a16:creationId xmlns:a16="http://schemas.microsoft.com/office/drawing/2014/main" id="{7CC9EFE7-C592-40B9-8370-74C9F36CA8ED}"/>
              </a:ext>
            </a:extLst>
          </p:cNvPr>
          <p:cNvSpPr/>
          <p:nvPr/>
        </p:nvSpPr>
        <p:spPr>
          <a:xfrm>
            <a:off x="515580" y="1118899"/>
            <a:ext cx="7890547" cy="5416868"/>
          </a:xfrm>
          <a:prstGeom prst="rect">
            <a:avLst/>
          </a:prstGeom>
        </p:spPr>
        <p:txBody>
          <a:bodyPr wrap="square">
            <a:spAutoFit/>
          </a:bodyPr>
          <a:lstStyle/>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[1]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Zasedatelev</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A V,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Baranikov</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A V,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Sannikov</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D, et al. Single-photon nonlinearity at room temperature[J]. Nature, 2021, 597(7877): 493-497.</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[2] Shen Y, Harris N C,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Skirlo</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S, et al. Deep learning with coherent nanophotonic circuits[J]. Nature Photonics, 2017, 11(7): 441-446.</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[3] Lin X,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Rivenson</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Y,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Yardimci</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N T, et al. All-optical machine learning using diffractive deep neural networks[J]. Science, 2018, 361(6406): 1004-1008.</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[4] Cui T J, Qi M Q, Wan X, et al. Coding metamaterials, digital metamaterials and programmable metamaterials[J]. Light: Science &amp; Applications, 2014, 3(10): e218-e218.</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[5]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Reck</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M,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Zeilinger</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A, Bernstein H J, et al. Experimental realization of any discrete unitary operator[J]. Physical review letters, 1994, 73(1): 58.</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[6]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Shokraneh</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F,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Nezami</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M S,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Liboiron</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-Ladouceur O. Theoretical and Experimental Analysis of a 4× 4 Reconfigurable MZI-Based Linear Optical Processor[J]. Journal of Lightwave Technology, 2020, 38(6): 1258-1267.</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[7]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Saygin</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M Y,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Kondratyev</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I V,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Dyakonov</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I V, et al. Robust architecture for programmable universal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unitaries</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[J]. Physical review letters, 2020, 124(1): 010501.</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[8]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Burgwal</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 R, Clements W R, Smith D H, et al. Using an imperfect photonic network to implement random </a:t>
            </a:r>
            <a:r>
              <a:rPr kumimoji="1" lang="en-US" altLang="zh-CN" sz="1400" b="1" dirty="0" err="1">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unitaries</a:t>
            </a: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[J]. Optics Express, 2017, 25(23): 28236-28245.</a:t>
            </a:r>
          </a:p>
          <a:p>
            <a:pPr algn="just">
              <a:spcBef>
                <a:spcPts val="600"/>
              </a:spcBef>
              <a:spcAft>
                <a:spcPts val="600"/>
              </a:spcAft>
            </a:pPr>
            <a:r>
              <a:rPr kumimoji="1" lang="en-US" altLang="zh-CN" sz="1400" b="1" dirty="0">
                <a:solidFill>
                  <a:srgbClr val="336699"/>
                </a:solidFill>
                <a:latin typeface="Times New Roman" panose="02020603050405020304" pitchFamily="18" charset="0"/>
                <a:ea typeface="微软雅黑" panose="020B0503020204020204" pitchFamily="34" charset="-122"/>
                <a:cs typeface="Times New Roman" panose="02020603050405020304" pitchFamily="18" charset="0"/>
              </a:rPr>
              <a:t>[9] Zhang H, Thompson J, Gu M, et al. Efficient On-Chip Training of Optical Neural Networks Using Genetic Algorithm[J]. ACS Photonics, 2021.</a:t>
            </a:r>
          </a:p>
        </p:txBody>
      </p:sp>
    </p:spTree>
    <p:extLst>
      <p:ext uri="{BB962C8B-B14F-4D97-AF65-F5344CB8AC3E}">
        <p14:creationId xmlns:p14="http://schemas.microsoft.com/office/powerpoint/2010/main" val="109461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研究背景</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算力时代</a:t>
            </a:r>
          </a:p>
        </p:txBody>
      </p:sp>
      <p:cxnSp>
        <p:nvCxnSpPr>
          <p:cNvPr id="24"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7FE931C-7138-4385-A82F-155171448704}"/>
              </a:ext>
            </a:extLst>
          </p:cNvPr>
          <p:cNvPicPr>
            <a:picLocks noChangeAspect="1"/>
          </p:cNvPicPr>
          <p:nvPr/>
        </p:nvPicPr>
        <p:blipFill rotWithShape="1">
          <a:blip r:embed="rId3"/>
          <a:srcRect t="24345"/>
          <a:stretch/>
        </p:blipFill>
        <p:spPr>
          <a:xfrm>
            <a:off x="347428" y="1060065"/>
            <a:ext cx="3538381" cy="2178924"/>
          </a:xfrm>
          <a:prstGeom prst="rect">
            <a:avLst/>
          </a:prstGeom>
        </p:spPr>
      </p:pic>
      <p:pic>
        <p:nvPicPr>
          <p:cNvPr id="3" name="图片 2">
            <a:extLst>
              <a:ext uri="{FF2B5EF4-FFF2-40B4-BE49-F238E27FC236}">
                <a16:creationId xmlns:a16="http://schemas.microsoft.com/office/drawing/2014/main" id="{D8E77806-C1EA-47B7-913F-12D0A032771A}"/>
              </a:ext>
            </a:extLst>
          </p:cNvPr>
          <p:cNvPicPr>
            <a:picLocks noChangeAspect="1"/>
          </p:cNvPicPr>
          <p:nvPr/>
        </p:nvPicPr>
        <p:blipFill rotWithShape="1">
          <a:blip r:embed="rId4"/>
          <a:srcRect l="42737" r="25276" b="30548"/>
          <a:stretch/>
        </p:blipFill>
        <p:spPr>
          <a:xfrm>
            <a:off x="2981343" y="4186923"/>
            <a:ext cx="1352550" cy="1354352"/>
          </a:xfrm>
          <a:prstGeom prst="rect">
            <a:avLst/>
          </a:prstGeom>
        </p:spPr>
      </p:pic>
      <p:pic>
        <p:nvPicPr>
          <p:cNvPr id="5" name="图片 4">
            <a:extLst>
              <a:ext uri="{FF2B5EF4-FFF2-40B4-BE49-F238E27FC236}">
                <a16:creationId xmlns:a16="http://schemas.microsoft.com/office/drawing/2014/main" id="{0FE12598-EC6E-4524-B06B-8CEDABAB72A9}"/>
              </a:ext>
            </a:extLst>
          </p:cNvPr>
          <p:cNvPicPr>
            <a:picLocks noChangeAspect="1"/>
          </p:cNvPicPr>
          <p:nvPr/>
        </p:nvPicPr>
        <p:blipFill rotWithShape="1">
          <a:blip r:embed="rId5"/>
          <a:srcRect t="21590"/>
          <a:stretch/>
        </p:blipFill>
        <p:spPr>
          <a:xfrm>
            <a:off x="4788504" y="3396700"/>
            <a:ext cx="3872429" cy="2556347"/>
          </a:xfrm>
          <a:prstGeom prst="rect">
            <a:avLst/>
          </a:prstGeom>
        </p:spPr>
      </p:pic>
      <p:pic>
        <p:nvPicPr>
          <p:cNvPr id="6" name="图片 5">
            <a:extLst>
              <a:ext uri="{FF2B5EF4-FFF2-40B4-BE49-F238E27FC236}">
                <a16:creationId xmlns:a16="http://schemas.microsoft.com/office/drawing/2014/main" id="{7A568656-02B9-48CD-830A-6A20CE7C2036}"/>
              </a:ext>
            </a:extLst>
          </p:cNvPr>
          <p:cNvPicPr>
            <a:picLocks noChangeAspect="1"/>
          </p:cNvPicPr>
          <p:nvPr/>
        </p:nvPicPr>
        <p:blipFill>
          <a:blip r:embed="rId6"/>
          <a:stretch>
            <a:fillRect/>
          </a:stretch>
        </p:blipFill>
        <p:spPr>
          <a:xfrm>
            <a:off x="5105077" y="1008306"/>
            <a:ext cx="2622950" cy="1819856"/>
          </a:xfrm>
          <a:prstGeom prst="rect">
            <a:avLst/>
          </a:prstGeom>
        </p:spPr>
      </p:pic>
      <p:sp>
        <p:nvSpPr>
          <p:cNvPr id="7" name="矩形 6">
            <a:extLst>
              <a:ext uri="{FF2B5EF4-FFF2-40B4-BE49-F238E27FC236}">
                <a16:creationId xmlns:a16="http://schemas.microsoft.com/office/drawing/2014/main" id="{147D9DEC-7009-48A2-A08E-B3F8211C6B35}"/>
              </a:ext>
            </a:extLst>
          </p:cNvPr>
          <p:cNvSpPr/>
          <p:nvPr/>
        </p:nvSpPr>
        <p:spPr>
          <a:xfrm>
            <a:off x="356953" y="3238989"/>
            <a:ext cx="3770586" cy="369332"/>
          </a:xfrm>
          <a:prstGeom prst="rect">
            <a:avLst/>
          </a:prstGeom>
        </p:spPr>
        <p:txBody>
          <a:bodyPr wrap="square">
            <a:spAutoFit/>
          </a:bodyPr>
          <a:lstStyle/>
          <a:p>
            <a:pPr algn="ctr"/>
            <a:r>
              <a:rPr lang="zh-CN" altLang="en-US" b="1" dirty="0">
                <a:solidFill>
                  <a:srgbClr val="336699"/>
                </a:solidFill>
                <a:latin typeface="微软雅黑" panose="020B0503020204020204" pitchFamily="34" charset="-122"/>
                <a:ea typeface="微软雅黑" panose="020B0503020204020204" pitchFamily="34" charset="-122"/>
              </a:rPr>
              <a:t>苹果平板、笔记本终端</a:t>
            </a:r>
            <a:r>
              <a:rPr lang="en-US" altLang="zh-CN" b="1" dirty="0">
                <a:solidFill>
                  <a:srgbClr val="336699"/>
                </a:solidFill>
                <a:latin typeface="微软雅黑" panose="020B0503020204020204" pitchFamily="34" charset="-122"/>
                <a:ea typeface="微软雅黑" panose="020B0503020204020204" pitchFamily="34" charset="-122"/>
              </a:rPr>
              <a:t>M1</a:t>
            </a:r>
            <a:r>
              <a:rPr lang="zh-CN" altLang="en-US" b="1" dirty="0">
                <a:solidFill>
                  <a:srgbClr val="336699"/>
                </a:solidFill>
                <a:latin typeface="微软雅黑" panose="020B0503020204020204" pitchFamily="34" charset="-122"/>
                <a:ea typeface="微软雅黑" panose="020B0503020204020204" pitchFamily="34" charset="-122"/>
              </a:rPr>
              <a:t>芯片</a:t>
            </a:r>
            <a:endParaRPr lang="zh-CN" altLang="en-US" dirty="0"/>
          </a:p>
        </p:txBody>
      </p:sp>
      <p:sp>
        <p:nvSpPr>
          <p:cNvPr id="14" name="矩形 13">
            <a:extLst>
              <a:ext uri="{FF2B5EF4-FFF2-40B4-BE49-F238E27FC236}">
                <a16:creationId xmlns:a16="http://schemas.microsoft.com/office/drawing/2014/main" id="{B75E3B63-1AE1-442E-A162-C9BD6B35E04D}"/>
              </a:ext>
            </a:extLst>
          </p:cNvPr>
          <p:cNvSpPr/>
          <p:nvPr/>
        </p:nvSpPr>
        <p:spPr>
          <a:xfrm>
            <a:off x="704173" y="6226682"/>
            <a:ext cx="3361816" cy="369332"/>
          </a:xfrm>
          <a:prstGeom prst="rect">
            <a:avLst/>
          </a:prstGeom>
        </p:spPr>
        <p:txBody>
          <a:bodyPr wrap="square">
            <a:spAutoFit/>
          </a:bodyPr>
          <a:lstStyle/>
          <a:p>
            <a:pPr algn="ctr"/>
            <a:r>
              <a:rPr lang="en-US" altLang="zh-CN" b="1" dirty="0">
                <a:solidFill>
                  <a:srgbClr val="336699"/>
                </a:solidFill>
                <a:latin typeface="微软雅黑" panose="020B0503020204020204" pitchFamily="34" charset="-122"/>
                <a:ea typeface="微软雅黑" panose="020B0503020204020204" pitchFamily="34" charset="-122"/>
              </a:rPr>
              <a:t>iPhone13</a:t>
            </a:r>
            <a:r>
              <a:rPr lang="zh-CN" altLang="en-US" b="1" dirty="0">
                <a:solidFill>
                  <a:srgbClr val="336699"/>
                </a:solidFill>
                <a:latin typeface="微软雅黑" panose="020B0503020204020204" pitchFamily="34" charset="-122"/>
                <a:ea typeface="微软雅黑" panose="020B0503020204020204" pitchFamily="34" charset="-122"/>
              </a:rPr>
              <a:t>与</a:t>
            </a:r>
            <a:r>
              <a:rPr lang="en-US" altLang="zh-CN" b="1" dirty="0">
                <a:solidFill>
                  <a:srgbClr val="336699"/>
                </a:solidFill>
                <a:latin typeface="微软雅黑" panose="020B0503020204020204" pitchFamily="34" charset="-122"/>
                <a:ea typeface="微软雅黑" panose="020B0503020204020204" pitchFamily="34" charset="-122"/>
              </a:rPr>
              <a:t>A15</a:t>
            </a:r>
            <a:r>
              <a:rPr lang="zh-CN" altLang="en-US" b="1" dirty="0">
                <a:solidFill>
                  <a:srgbClr val="336699"/>
                </a:solidFill>
                <a:latin typeface="微软雅黑" panose="020B0503020204020204" pitchFamily="34" charset="-122"/>
                <a:ea typeface="微软雅黑" panose="020B0503020204020204" pitchFamily="34" charset="-122"/>
              </a:rPr>
              <a:t>仿生芯片</a:t>
            </a:r>
            <a:endParaRPr lang="zh-CN" altLang="en-US" dirty="0"/>
          </a:p>
        </p:txBody>
      </p:sp>
      <p:sp>
        <p:nvSpPr>
          <p:cNvPr id="15" name="矩形 14">
            <a:extLst>
              <a:ext uri="{FF2B5EF4-FFF2-40B4-BE49-F238E27FC236}">
                <a16:creationId xmlns:a16="http://schemas.microsoft.com/office/drawing/2014/main" id="{5A65DFA2-DD67-44DF-BFCE-FD27F62201CD}"/>
              </a:ext>
            </a:extLst>
          </p:cNvPr>
          <p:cNvSpPr/>
          <p:nvPr/>
        </p:nvSpPr>
        <p:spPr>
          <a:xfrm>
            <a:off x="5716745" y="2627916"/>
            <a:ext cx="2011282" cy="369332"/>
          </a:xfrm>
          <a:prstGeom prst="rect">
            <a:avLst/>
          </a:prstGeom>
        </p:spPr>
        <p:txBody>
          <a:bodyPr wrap="square">
            <a:spAutoFit/>
          </a:bodyPr>
          <a:lstStyle/>
          <a:p>
            <a:pPr algn="ctr"/>
            <a:r>
              <a:rPr lang="zh-CN" altLang="en-US" b="1" dirty="0">
                <a:solidFill>
                  <a:srgbClr val="336699"/>
                </a:solidFill>
                <a:latin typeface="微软雅黑" panose="020B0503020204020204" pitchFamily="34" charset="-122"/>
                <a:ea typeface="微软雅黑" panose="020B0503020204020204" pitchFamily="34" charset="-122"/>
              </a:rPr>
              <a:t>阿斯麦光刻机</a:t>
            </a:r>
            <a:endParaRPr lang="zh-CN" altLang="en-US" dirty="0"/>
          </a:p>
        </p:txBody>
      </p:sp>
      <p:pic>
        <p:nvPicPr>
          <p:cNvPr id="7170" name="Picture 2" descr="https://gimg2.baidu.com/image_search/src=http%3A%2F%2Fnimg.ws.126.net%2F%3Furl%3Dhttp%253A%252F%252Fdingyue.ws.126.net%252F2021%252F0613%252Fabfc3e40j00qun26z002ad000v900t0p.jpg%26thumbnail%3D650x2147483647%26quality%3D80%26type%3Djpg&amp;refer=http%3A%2F%2Fnimg.ws.126.net&amp;app=2002&amp;size=f9999,10000&amp;q=a80&amp;n=0&amp;g=0n&amp;fmt=jpeg?sec=1639641527&amp;t=391dd76dc7ac9a5a01ec1a7a1b5230eb">
            <a:extLst>
              <a:ext uri="{FF2B5EF4-FFF2-40B4-BE49-F238E27FC236}">
                <a16:creationId xmlns:a16="http://schemas.microsoft.com/office/drawing/2014/main" id="{6501BCC2-3ACC-45D4-99F1-781DEEC1C59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4851" y="3769217"/>
            <a:ext cx="2458385" cy="2284407"/>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30B254DE-7E68-4BF1-9319-19FCEA243B14}"/>
              </a:ext>
            </a:extLst>
          </p:cNvPr>
          <p:cNvSpPr/>
          <p:nvPr/>
        </p:nvSpPr>
        <p:spPr>
          <a:xfrm>
            <a:off x="4572000" y="6226682"/>
            <a:ext cx="4393876" cy="369332"/>
          </a:xfrm>
          <a:prstGeom prst="rect">
            <a:avLst/>
          </a:prstGeom>
        </p:spPr>
        <p:txBody>
          <a:bodyPr wrap="square">
            <a:spAutoFit/>
          </a:bodyPr>
          <a:lstStyle/>
          <a:p>
            <a:pPr algn="ctr"/>
            <a:r>
              <a:rPr lang="zh-CN" altLang="en-US" b="1" dirty="0">
                <a:solidFill>
                  <a:srgbClr val="336699"/>
                </a:solidFill>
                <a:latin typeface="微软雅黑" panose="020B0503020204020204" pitchFamily="34" charset="-122"/>
                <a:ea typeface="微软雅黑" panose="020B0503020204020204" pitchFamily="34" charset="-122"/>
              </a:rPr>
              <a:t>华为的芯片制造被美国严格限制</a:t>
            </a:r>
            <a:endParaRPr lang="zh-CN" altLang="en-US" dirty="0"/>
          </a:p>
        </p:txBody>
      </p:sp>
      <p:grpSp>
        <p:nvGrpSpPr>
          <p:cNvPr id="18" name="组合 17">
            <a:extLst>
              <a:ext uri="{FF2B5EF4-FFF2-40B4-BE49-F238E27FC236}">
                <a16:creationId xmlns:a16="http://schemas.microsoft.com/office/drawing/2014/main" id="{15A3513E-F570-4F88-8E0E-F1969F249170}"/>
              </a:ext>
            </a:extLst>
          </p:cNvPr>
          <p:cNvGrpSpPr/>
          <p:nvPr/>
        </p:nvGrpSpPr>
        <p:grpSpPr>
          <a:xfrm>
            <a:off x="7993752" y="111952"/>
            <a:ext cx="824750" cy="824750"/>
            <a:chOff x="5437761" y="2329774"/>
            <a:chExt cx="2198451" cy="2198451"/>
          </a:xfrm>
        </p:grpSpPr>
        <p:sp>
          <p:nvSpPr>
            <p:cNvPr id="19" name="椭圆 18">
              <a:extLst>
                <a:ext uri="{FF2B5EF4-FFF2-40B4-BE49-F238E27FC236}">
                  <a16:creationId xmlns:a16="http://schemas.microsoft.com/office/drawing/2014/main" id="{193C23C9-68CF-4061-90B0-4B453B5AAC61}"/>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DF55AAFB-7EA3-4BE6-9B81-EFCAB3ED10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9" name="矩形 8">
            <a:extLst>
              <a:ext uri="{FF2B5EF4-FFF2-40B4-BE49-F238E27FC236}">
                <a16:creationId xmlns:a16="http://schemas.microsoft.com/office/drawing/2014/main" id="{FF13E9DC-DDC8-4D7A-BB88-5E6A3E44C28A}"/>
              </a:ext>
            </a:extLst>
          </p:cNvPr>
          <p:cNvSpPr/>
          <p:nvPr/>
        </p:nvSpPr>
        <p:spPr>
          <a:xfrm>
            <a:off x="211695" y="3176056"/>
            <a:ext cx="8787753" cy="646331"/>
          </a:xfrm>
          <a:prstGeom prst="rect">
            <a:avLst/>
          </a:prstGeom>
          <a:solidFill>
            <a:schemeClr val="accent4">
              <a:lumMod val="20000"/>
              <a:lumOff val="80000"/>
            </a:schemeClr>
          </a:solidFill>
        </p:spPr>
        <p:txBody>
          <a:bodyPr wrap="square">
            <a:spAutoFit/>
          </a:bodyPr>
          <a:lstStyle/>
          <a:p>
            <a:pPr algn="ctr">
              <a:spcBef>
                <a:spcPct val="0"/>
              </a:spcBef>
              <a:spcAft>
                <a:spcPts val="1200"/>
              </a:spcAft>
            </a:pPr>
            <a:r>
              <a:rPr lang="zh-CN" altLang="en-US" sz="3600" b="1" dirty="0">
                <a:solidFill>
                  <a:srgbClr val="C00000"/>
                </a:solidFill>
                <a:latin typeface="微软雅黑" panose="020B0503020204020204" pitchFamily="34" charset="-122"/>
                <a:ea typeface="微软雅黑" panose="020B0503020204020204" pitchFamily="34" charset="-122"/>
              </a:rPr>
              <a:t>当前是芯片的时代、高性能计算的时代</a:t>
            </a:r>
            <a:endParaRPr lang="en-US" altLang="zh-CN" sz="3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50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研究背景</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传统计算面临挑战</a:t>
            </a:r>
          </a:p>
        </p:txBody>
      </p:sp>
      <p:cxnSp>
        <p:nvCxnSpPr>
          <p:cNvPr id="24"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14">
            <a:extLst>
              <a:ext uri="{FF2B5EF4-FFF2-40B4-BE49-F238E27FC236}">
                <a16:creationId xmlns:a16="http://schemas.microsoft.com/office/drawing/2014/main" id="{5393D69A-C913-447E-AC5D-56CADB807070}"/>
              </a:ext>
            </a:extLst>
          </p:cNvPr>
          <p:cNvSpPr>
            <a:spLocks noChangeArrowheads="1"/>
          </p:cNvSpPr>
          <p:nvPr/>
        </p:nvSpPr>
        <p:spPr bwMode="auto">
          <a:xfrm>
            <a:off x="672594" y="2472868"/>
            <a:ext cx="7765718" cy="4247317"/>
          </a:xfrm>
          <a:prstGeom prst="rect">
            <a:avLst/>
          </a:prstGeom>
          <a:noFill/>
          <a:ln w="9525">
            <a:solidFill>
              <a:srgbClr val="336699"/>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spcAft>
                <a:spcPts val="1200"/>
              </a:spcAft>
              <a:buFont typeface="Wingdings" panose="05000000000000000000" pitchFamily="2" charset="2"/>
              <a:buChar char="Ø"/>
            </a:pPr>
            <a:r>
              <a:rPr lang="zh-CN" altLang="en-US" sz="2400" b="1" dirty="0">
                <a:solidFill>
                  <a:srgbClr val="336699"/>
                </a:solidFill>
                <a:latin typeface="微软雅黑" panose="020B0503020204020204" pitchFamily="34" charset="-122"/>
                <a:ea typeface="微软雅黑" panose="020B0503020204020204" pitchFamily="34" charset="-122"/>
              </a:rPr>
              <a:t>先进计算正从</a:t>
            </a:r>
            <a:r>
              <a:rPr lang="zh-CN" altLang="en-US" sz="2400" b="1" dirty="0">
                <a:solidFill>
                  <a:srgbClr val="C00000"/>
                </a:solidFill>
                <a:latin typeface="微软雅黑" panose="020B0503020204020204" pitchFamily="34" charset="-122"/>
                <a:ea typeface="微软雅黑" panose="020B0503020204020204" pitchFamily="34" charset="-122"/>
              </a:rPr>
              <a:t>信息领域</a:t>
            </a:r>
            <a:r>
              <a:rPr lang="zh-CN" altLang="en-US" sz="2400" b="1" dirty="0">
                <a:solidFill>
                  <a:srgbClr val="336699"/>
                </a:solidFill>
                <a:latin typeface="微软雅黑" panose="020B0503020204020204" pitchFamily="34" charset="-122"/>
                <a:ea typeface="微软雅黑" panose="020B0503020204020204" pitchFamily="34" charset="-122"/>
              </a:rPr>
              <a:t>向工业、农业、医疗、教育、交通等多领域</a:t>
            </a:r>
            <a:r>
              <a:rPr lang="zh-CN" altLang="en-US" sz="2400" b="1" dirty="0">
                <a:solidFill>
                  <a:srgbClr val="C00000"/>
                </a:solidFill>
                <a:latin typeface="微软雅黑" panose="020B0503020204020204" pitchFamily="34" charset="-122"/>
                <a:ea typeface="微软雅黑" panose="020B0503020204020204" pitchFamily="34" charset="-122"/>
              </a:rPr>
              <a:t>智能化</a:t>
            </a:r>
            <a:r>
              <a:rPr lang="zh-CN" altLang="en-US" sz="2400" b="1" dirty="0">
                <a:solidFill>
                  <a:srgbClr val="336699"/>
                </a:solidFill>
                <a:latin typeface="微软雅黑" panose="020B0503020204020204" pitchFamily="34" charset="-122"/>
                <a:ea typeface="微软雅黑" panose="020B0503020204020204" pitchFamily="34" charset="-122"/>
              </a:rPr>
              <a:t>渗透，</a:t>
            </a:r>
            <a:r>
              <a:rPr lang="zh-CN" altLang="en-US" sz="2400" b="1" dirty="0">
                <a:solidFill>
                  <a:srgbClr val="C00000"/>
                </a:solidFill>
                <a:latin typeface="微软雅黑" panose="020B0503020204020204" pitchFamily="34" charset="-122"/>
                <a:ea typeface="微软雅黑" panose="020B0503020204020204" pitchFamily="34" charset="-122"/>
              </a:rPr>
              <a:t>计算需求</a:t>
            </a:r>
            <a:r>
              <a:rPr lang="zh-CN" altLang="en-US" sz="2400" b="1" dirty="0">
                <a:solidFill>
                  <a:srgbClr val="336699"/>
                </a:solidFill>
                <a:latin typeface="微软雅黑" panose="020B0503020204020204" pitchFamily="34" charset="-122"/>
                <a:ea typeface="微软雅黑" panose="020B0503020204020204" pitchFamily="34" charset="-122"/>
              </a:rPr>
              <a:t>近年急速增长</a:t>
            </a:r>
            <a:endParaRPr lang="en-US" altLang="zh-CN" sz="2400" b="1" dirty="0">
              <a:solidFill>
                <a:srgbClr val="336699"/>
              </a:solidFill>
              <a:latin typeface="微软雅黑" panose="020B0503020204020204" pitchFamily="34" charset="-122"/>
              <a:ea typeface="微软雅黑" panose="020B0503020204020204" pitchFamily="34" charset="-122"/>
            </a:endParaRPr>
          </a:p>
          <a:p>
            <a:pPr>
              <a:spcBef>
                <a:spcPct val="0"/>
              </a:spcBef>
              <a:spcAft>
                <a:spcPts val="1200"/>
              </a:spcAft>
              <a:buFont typeface="Wingdings" panose="05000000000000000000" pitchFamily="2" charset="2"/>
              <a:buChar char="Ø"/>
            </a:pPr>
            <a:r>
              <a:rPr lang="zh-CN" altLang="en-US" sz="2400" b="1" dirty="0">
                <a:solidFill>
                  <a:srgbClr val="336699"/>
                </a:solidFill>
                <a:latin typeface="微软雅黑" panose="020B0503020204020204" pitchFamily="34" charset="-122"/>
                <a:ea typeface="微软雅黑" panose="020B0503020204020204" pitchFamily="34" charset="-122"/>
              </a:rPr>
              <a:t>在移动互联网、大数据、超级计算、传感网、脑科学等新理论新技术以及经济社会发展强烈需求的共同驱动下，</a:t>
            </a:r>
            <a:r>
              <a:rPr lang="zh-CN" altLang="en-US" sz="2400" b="1" dirty="0">
                <a:solidFill>
                  <a:srgbClr val="C00000"/>
                </a:solidFill>
                <a:latin typeface="微软雅黑" panose="020B0503020204020204" pitchFamily="34" charset="-122"/>
                <a:ea typeface="微软雅黑" panose="020B0503020204020204" pitchFamily="34" charset="-122"/>
              </a:rPr>
              <a:t>人工智能</a:t>
            </a:r>
            <a:r>
              <a:rPr lang="zh-CN" altLang="en-US" sz="2400" b="1" dirty="0">
                <a:solidFill>
                  <a:srgbClr val="336699"/>
                </a:solidFill>
                <a:latin typeface="微软雅黑" panose="020B0503020204020204" pitchFamily="34" charset="-122"/>
                <a:ea typeface="微软雅黑" panose="020B0503020204020204" pitchFamily="34" charset="-122"/>
              </a:rPr>
              <a:t>发展进入新阶段，</a:t>
            </a:r>
            <a:r>
              <a:rPr lang="zh-CN" altLang="en-US" sz="2400" b="1" dirty="0">
                <a:solidFill>
                  <a:srgbClr val="C00000"/>
                </a:solidFill>
                <a:latin typeface="微软雅黑" panose="020B0503020204020204" pitchFamily="34" charset="-122"/>
                <a:ea typeface="微软雅黑" panose="020B0503020204020204" pitchFamily="34" charset="-122"/>
              </a:rPr>
              <a:t>神经网络计算</a:t>
            </a:r>
            <a:r>
              <a:rPr lang="zh-CN" altLang="en-US" sz="2400" b="1" dirty="0">
                <a:solidFill>
                  <a:srgbClr val="336699"/>
                </a:solidFill>
                <a:latin typeface="微软雅黑" panose="020B0503020204020204" pitchFamily="34" charset="-122"/>
                <a:ea typeface="微软雅黑" panose="020B0503020204020204" pitchFamily="34" charset="-122"/>
              </a:rPr>
              <a:t>成为重要的计算领域</a:t>
            </a:r>
            <a:endParaRPr lang="en-US" altLang="zh-CN" sz="2400" b="1" dirty="0">
              <a:solidFill>
                <a:srgbClr val="336699"/>
              </a:solidFill>
              <a:latin typeface="微软雅黑" panose="020B0503020204020204" pitchFamily="34" charset="-122"/>
              <a:ea typeface="微软雅黑" panose="020B0503020204020204" pitchFamily="34" charset="-122"/>
            </a:endParaRPr>
          </a:p>
          <a:p>
            <a:pPr>
              <a:spcBef>
                <a:spcPct val="0"/>
              </a:spcBef>
              <a:spcAft>
                <a:spcPts val="1200"/>
              </a:spcAft>
              <a:buFont typeface="Wingdings" panose="05000000000000000000" pitchFamily="2" charset="2"/>
              <a:buChar char="Ø"/>
            </a:pPr>
            <a:r>
              <a:rPr lang="zh-CN" altLang="en-US" sz="2400" b="1" dirty="0">
                <a:solidFill>
                  <a:srgbClr val="336699"/>
                </a:solidFill>
                <a:latin typeface="微软雅黑" panose="020B0503020204020204" pitchFamily="34" charset="-122"/>
                <a:ea typeface="微软雅黑" panose="020B0503020204020204" pitchFamily="34" charset="-122"/>
              </a:rPr>
              <a:t>传统计算技术体系困局也逐步显现，传统的</a:t>
            </a:r>
            <a:r>
              <a:rPr lang="zh-CN" altLang="en-US" sz="2400" b="1" dirty="0">
                <a:solidFill>
                  <a:srgbClr val="C00000"/>
                </a:solidFill>
                <a:latin typeface="微软雅黑" panose="020B0503020204020204" pitchFamily="34" charset="-122"/>
                <a:ea typeface="微软雅黑" panose="020B0503020204020204" pitchFamily="34" charset="-122"/>
              </a:rPr>
              <a:t>冯诺依曼结构</a:t>
            </a:r>
            <a:r>
              <a:rPr lang="zh-CN" altLang="en-US" sz="2400" b="1" dirty="0">
                <a:solidFill>
                  <a:srgbClr val="336699"/>
                </a:solidFill>
                <a:latin typeface="微软雅黑" panose="020B0503020204020204" pitchFamily="34" charset="-122"/>
                <a:ea typeface="微软雅黑" panose="020B0503020204020204" pitchFamily="34" charset="-122"/>
              </a:rPr>
              <a:t>中的内存遭遇“瓶颈问题”，开始效率低下</a:t>
            </a:r>
            <a:endParaRPr lang="en-US" altLang="zh-CN" sz="2400" b="1" dirty="0">
              <a:solidFill>
                <a:srgbClr val="336699"/>
              </a:solidFill>
              <a:latin typeface="微软雅黑" panose="020B0503020204020204" pitchFamily="34" charset="-122"/>
              <a:ea typeface="微软雅黑" panose="020B0503020204020204" pitchFamily="34" charset="-122"/>
            </a:endParaRPr>
          </a:p>
          <a:p>
            <a:pPr>
              <a:spcBef>
                <a:spcPct val="0"/>
              </a:spcBef>
              <a:spcAft>
                <a:spcPts val="1200"/>
              </a:spcAft>
              <a:buFont typeface="Wingdings" panose="05000000000000000000" pitchFamily="2" charset="2"/>
              <a:buChar char="Ø"/>
            </a:pPr>
            <a:r>
              <a:rPr lang="zh-CN" altLang="en-US" sz="2400" b="1" dirty="0">
                <a:solidFill>
                  <a:srgbClr val="336699"/>
                </a:solidFill>
                <a:latin typeface="微软雅黑" panose="020B0503020204020204" pitchFamily="34" charset="-122"/>
                <a:ea typeface="微软雅黑" panose="020B0503020204020204" pitchFamily="34" charset="-122"/>
              </a:rPr>
              <a:t>影响计算能力的</a:t>
            </a:r>
            <a:r>
              <a:rPr lang="zh-CN" altLang="en-US" sz="2400" b="1" dirty="0">
                <a:solidFill>
                  <a:srgbClr val="C00000"/>
                </a:solidFill>
                <a:latin typeface="微软雅黑" panose="020B0503020204020204" pitchFamily="34" charset="-122"/>
                <a:ea typeface="微软雅黑" panose="020B0503020204020204" pitchFamily="34" charset="-122"/>
              </a:rPr>
              <a:t>晶体管尺寸与密度逼近极限</a:t>
            </a:r>
            <a:r>
              <a:rPr lang="zh-CN" altLang="en-US" sz="2400" b="1" dirty="0">
                <a:solidFill>
                  <a:srgbClr val="336699"/>
                </a:solidFill>
                <a:latin typeface="微软雅黑" panose="020B0503020204020204" pitchFamily="34" charset="-122"/>
                <a:ea typeface="微软雅黑" panose="020B0503020204020204" pitchFamily="34" charset="-122"/>
              </a:rPr>
              <a:t>，传统计算技术演进步入</a:t>
            </a:r>
            <a:r>
              <a:rPr lang="zh-CN" altLang="en-US" sz="2400" b="1" dirty="0">
                <a:solidFill>
                  <a:srgbClr val="C00000"/>
                </a:solidFill>
                <a:latin typeface="微软雅黑" panose="020B0503020204020204" pitchFamily="34" charset="-122"/>
                <a:ea typeface="微软雅黑" panose="020B0503020204020204" pitchFamily="34" charset="-122"/>
              </a:rPr>
              <a:t>“后摩尔定律时代”</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64BB87C4-B073-491E-B303-D01E1659C2D3}"/>
              </a:ext>
            </a:extLst>
          </p:cNvPr>
          <p:cNvPicPr>
            <a:picLocks noChangeAspect="1"/>
          </p:cNvPicPr>
          <p:nvPr/>
        </p:nvPicPr>
        <p:blipFill>
          <a:blip r:embed="rId3"/>
          <a:stretch>
            <a:fillRect/>
          </a:stretch>
        </p:blipFill>
        <p:spPr>
          <a:xfrm>
            <a:off x="2689344" y="1210619"/>
            <a:ext cx="1809190" cy="1121698"/>
          </a:xfrm>
          <a:prstGeom prst="rect">
            <a:avLst/>
          </a:prstGeom>
        </p:spPr>
      </p:pic>
      <p:pic>
        <p:nvPicPr>
          <p:cNvPr id="28" name="图片 27">
            <a:extLst>
              <a:ext uri="{FF2B5EF4-FFF2-40B4-BE49-F238E27FC236}">
                <a16:creationId xmlns:a16="http://schemas.microsoft.com/office/drawing/2014/main" id="{D37135C6-24D5-4A8D-8CED-79443AA1892C}"/>
              </a:ext>
            </a:extLst>
          </p:cNvPr>
          <p:cNvPicPr>
            <a:picLocks noChangeAspect="1"/>
          </p:cNvPicPr>
          <p:nvPr/>
        </p:nvPicPr>
        <p:blipFill>
          <a:blip r:embed="rId4"/>
          <a:stretch>
            <a:fillRect/>
          </a:stretch>
        </p:blipFill>
        <p:spPr>
          <a:xfrm>
            <a:off x="672594" y="1210619"/>
            <a:ext cx="1801335" cy="1121700"/>
          </a:xfrm>
          <a:prstGeom prst="rect">
            <a:avLst/>
          </a:prstGeom>
        </p:spPr>
      </p:pic>
      <p:pic>
        <p:nvPicPr>
          <p:cNvPr id="8" name="Picture 2" descr="https://gimg2.baidu.com/image_search/src=http%3A%2F%2Fi2.w.hjfile.cn%2Fdoc%2F201606%2F9e45d7034d734d37838c1b114607dd18.jpg&amp;refer=http%3A%2F%2Fi2.w.hjfile.cn&amp;app=2002&amp;size=f9999,10000&amp;q=a80&amp;n=0&amp;g=0n&amp;fmt=jpeg?sec=1633680678&amp;t=96f293a85762421f0ef3f04dc8c8b2d3">
            <a:extLst>
              <a:ext uri="{FF2B5EF4-FFF2-40B4-BE49-F238E27FC236}">
                <a16:creationId xmlns:a16="http://schemas.microsoft.com/office/drawing/2014/main" id="{DD2AB894-B70A-4AD3-8BB9-3F3DE95440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209" y="1210619"/>
            <a:ext cx="1759044" cy="1121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xqimg.imedao.com%2F16c22e05bb51ca23fe66f9cd.jpg%21custom660.jpg&amp;refer=http%3A%2F%2Fxqimg.imedao.com&amp;app=2002&amp;size=f9999,10000&amp;q=a80&amp;n=0&amp;g=0n&amp;fmt=jpeg?sec=1633680753&amp;t=03cc7e6d239d9de26bf2e4201d3f2613">
            <a:extLst>
              <a:ext uri="{FF2B5EF4-FFF2-40B4-BE49-F238E27FC236}">
                <a16:creationId xmlns:a16="http://schemas.microsoft.com/office/drawing/2014/main" id="{365160A0-EF5B-4C17-B802-1974D36A2B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71" t="7000" r="5760" b="11547"/>
          <a:stretch/>
        </p:blipFill>
        <p:spPr bwMode="auto">
          <a:xfrm>
            <a:off x="6548928" y="1210618"/>
            <a:ext cx="1889384" cy="112168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AFA505D0-3F89-4F23-A104-FA6C270944A9}"/>
              </a:ext>
            </a:extLst>
          </p:cNvPr>
          <p:cNvGrpSpPr/>
          <p:nvPr/>
        </p:nvGrpSpPr>
        <p:grpSpPr>
          <a:xfrm>
            <a:off x="7993752" y="111952"/>
            <a:ext cx="824750" cy="824750"/>
            <a:chOff x="5437761" y="2329774"/>
            <a:chExt cx="2198451" cy="2198451"/>
          </a:xfrm>
        </p:grpSpPr>
        <p:sp>
          <p:nvSpPr>
            <p:cNvPr id="10" name="椭圆 9">
              <a:extLst>
                <a:ext uri="{FF2B5EF4-FFF2-40B4-BE49-F238E27FC236}">
                  <a16:creationId xmlns:a16="http://schemas.microsoft.com/office/drawing/2014/main" id="{07392AE4-B889-4552-9EED-FF9DC4DF72EF}"/>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405A125-5120-40D7-9A48-C80CEA0133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16818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265990"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挑战</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1—</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电子速率瓶颈</a:t>
            </a: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B7FC8927-F132-48CA-B1C6-230832F4E37A}"/>
              </a:ext>
            </a:extLst>
          </p:cNvPr>
          <p:cNvPicPr>
            <a:picLocks noChangeAspect="1"/>
          </p:cNvPicPr>
          <p:nvPr/>
        </p:nvPicPr>
        <p:blipFill>
          <a:blip r:embed="rId3"/>
          <a:stretch>
            <a:fillRect/>
          </a:stretch>
        </p:blipFill>
        <p:spPr>
          <a:xfrm>
            <a:off x="4825188" y="1340139"/>
            <a:ext cx="3164400" cy="1319585"/>
          </a:xfrm>
          <a:prstGeom prst="rect">
            <a:avLst/>
          </a:prstGeom>
        </p:spPr>
      </p:pic>
      <p:sp>
        <p:nvSpPr>
          <p:cNvPr id="6" name="矩形 5">
            <a:extLst>
              <a:ext uri="{FF2B5EF4-FFF2-40B4-BE49-F238E27FC236}">
                <a16:creationId xmlns:a16="http://schemas.microsoft.com/office/drawing/2014/main" id="{D2FAF0D0-BF98-4275-BCDC-DF8F7AF97378}"/>
              </a:ext>
            </a:extLst>
          </p:cNvPr>
          <p:cNvSpPr/>
          <p:nvPr/>
        </p:nvSpPr>
        <p:spPr>
          <a:xfrm>
            <a:off x="1272693" y="2694074"/>
            <a:ext cx="6363413" cy="1135054"/>
          </a:xfrm>
          <a:prstGeom prst="rect">
            <a:avLst/>
          </a:prstGeom>
        </p:spPr>
        <p:txBody>
          <a:bodyPr wrap="square">
            <a:spAutoFit/>
          </a:bodyPr>
          <a:lstStyle/>
          <a:p>
            <a:pPr algn="ctr">
              <a:lnSpc>
                <a:spcPct val="150000"/>
              </a:lnSpc>
            </a:pPr>
            <a:r>
              <a:rPr kumimoji="1" lang="zh-CN" altLang="en-US" sz="2400" b="1" dirty="0">
                <a:solidFill>
                  <a:srgbClr val="336699"/>
                </a:solidFill>
                <a:latin typeface="微软雅黑" panose="020B0503020204020204" pitchFamily="34" charset="-122"/>
                <a:ea typeface="微软雅黑" panose="020B0503020204020204" pitchFamily="34" charset="-122"/>
              </a:rPr>
              <a:t>电子计算基于硅基集成电路运行，其基本单元为</a:t>
            </a:r>
            <a:r>
              <a:rPr kumimoji="1" lang="zh-CN" altLang="en-US" sz="2400" b="1" dirty="0">
                <a:solidFill>
                  <a:srgbClr val="C00000"/>
                </a:solidFill>
                <a:latin typeface="微软雅黑" panose="020B0503020204020204" pitchFamily="34" charset="-122"/>
                <a:ea typeface="微软雅黑" panose="020B0503020204020204" pitchFamily="34" charset="-122"/>
              </a:rPr>
              <a:t>半导体场效应管，</a:t>
            </a:r>
            <a:r>
              <a:rPr kumimoji="1" lang="zh-CN" altLang="en-US" sz="2400" b="1" dirty="0">
                <a:solidFill>
                  <a:srgbClr val="336699"/>
                </a:solidFill>
                <a:latin typeface="微软雅黑" panose="020B0503020204020204" pitchFamily="34" charset="-122"/>
                <a:ea typeface="微软雅黑" panose="020B0503020204020204" pitchFamily="34" charset="-122"/>
              </a:rPr>
              <a:t>执行</a:t>
            </a:r>
            <a:r>
              <a:rPr kumimoji="1" lang="zh-CN" altLang="en-US" sz="2400" b="1" dirty="0">
                <a:solidFill>
                  <a:srgbClr val="C00000"/>
                </a:solidFill>
                <a:latin typeface="微软雅黑" panose="020B0503020204020204" pitchFamily="34" charset="-122"/>
                <a:ea typeface="微软雅黑" panose="020B0503020204020204" pitchFamily="34" charset="-122"/>
              </a:rPr>
              <a:t>开关</a:t>
            </a:r>
            <a:r>
              <a:rPr kumimoji="1" lang="zh-CN" altLang="en-US" sz="2400" b="1" dirty="0">
                <a:solidFill>
                  <a:srgbClr val="336699"/>
                </a:solidFill>
                <a:latin typeface="微软雅黑" panose="020B0503020204020204" pitchFamily="34" charset="-122"/>
                <a:ea typeface="微软雅黑" panose="020B0503020204020204" pitchFamily="34" charset="-122"/>
              </a:rPr>
              <a:t>操作</a:t>
            </a:r>
            <a:endParaRPr kumimoji="1" lang="en-US" altLang="zh-CN" sz="2400" b="1" dirty="0">
              <a:solidFill>
                <a:srgbClr val="336699"/>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73EAE15-3728-4BFD-ADE1-15C9FA02BDA6}"/>
              </a:ext>
            </a:extLst>
          </p:cNvPr>
          <p:cNvSpPr/>
          <p:nvPr/>
        </p:nvSpPr>
        <p:spPr>
          <a:xfrm>
            <a:off x="752937" y="3944059"/>
            <a:ext cx="7847406" cy="2461176"/>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342900" indent="-342900">
              <a:lnSpc>
                <a:spcPct val="125000"/>
              </a:lnSpc>
              <a:spcAft>
                <a:spcPts val="600"/>
              </a:spcAft>
              <a:buFont typeface="Wingdings" panose="05000000000000000000" pitchFamily="2" charset="2"/>
              <a:buChar char="Ø"/>
            </a:pPr>
            <a:r>
              <a:rPr lang="zh-CN" altLang="en-US" sz="2000" b="1" u="sng" dirty="0">
                <a:solidFill>
                  <a:srgbClr val="C00000"/>
                </a:solidFill>
                <a:latin typeface="微软雅黑" panose="020B0503020204020204" pitchFamily="34" charset="-122"/>
                <a:ea typeface="微软雅黑" panose="020B0503020204020204" pitchFamily="34" charset="-122"/>
              </a:rPr>
              <a:t>产生的原因</a:t>
            </a:r>
            <a:r>
              <a:rPr lang="zh-CN" altLang="en-US" sz="2000" b="1" dirty="0">
                <a:solidFill>
                  <a:srgbClr val="C00000"/>
                </a:solidFill>
                <a:latin typeface="微软雅黑" panose="020B0503020204020204" pitchFamily="34" charset="-122"/>
                <a:ea typeface="微软雅黑" panose="020B0503020204020204" pitchFamily="34" charset="-122"/>
              </a:rPr>
              <a:t>：</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457200" indent="-457200">
              <a:lnSpc>
                <a:spcPct val="125000"/>
              </a:lnSpc>
              <a:spcAft>
                <a:spcPts val="600"/>
              </a:spcAft>
              <a:buAutoNum type="arabicPeriod"/>
            </a:pPr>
            <a:r>
              <a:rPr lang="zh-CN" altLang="en-US" sz="2000" b="1" dirty="0">
                <a:solidFill>
                  <a:srgbClr val="336699"/>
                </a:solidFill>
                <a:latin typeface="微软雅黑" panose="020B0503020204020204" pitchFamily="34" charset="-122"/>
                <a:ea typeface="微软雅黑" panose="020B0503020204020204" pitchFamily="34" charset="-122"/>
              </a:rPr>
              <a:t>硅基集成电路执行开关操作时，电子的运动会受到</a:t>
            </a:r>
            <a:r>
              <a:rPr lang="zh-CN" altLang="en-US" sz="2000" b="1" dirty="0">
                <a:solidFill>
                  <a:srgbClr val="C00000"/>
                </a:solidFill>
                <a:latin typeface="微软雅黑" panose="020B0503020204020204" pitchFamily="34" charset="-122"/>
                <a:ea typeface="微软雅黑" panose="020B0503020204020204" pitchFamily="34" charset="-122"/>
              </a:rPr>
              <a:t>电子迁移率</a:t>
            </a:r>
            <a:r>
              <a:rPr lang="zh-CN" altLang="en-US" sz="2000" b="1" dirty="0">
                <a:solidFill>
                  <a:srgbClr val="336699"/>
                </a:solidFill>
                <a:latin typeface="微软雅黑" panose="020B0503020204020204" pitchFamily="34" charset="-122"/>
                <a:ea typeface="微软雅黑" panose="020B0503020204020204" pitchFamily="34" charset="-122"/>
              </a:rPr>
              <a:t>、以及完成单次计算所需</a:t>
            </a:r>
            <a:r>
              <a:rPr lang="zh-CN" altLang="en-US" sz="2000" b="1" dirty="0">
                <a:solidFill>
                  <a:srgbClr val="C00000"/>
                </a:solidFill>
                <a:latin typeface="微软雅黑" panose="020B0503020204020204" pitchFamily="34" charset="-122"/>
                <a:ea typeface="微软雅黑" panose="020B0503020204020204" pitchFamily="34" charset="-122"/>
              </a:rPr>
              <a:t>场效应管数量</a:t>
            </a:r>
            <a:r>
              <a:rPr lang="zh-CN" altLang="en-US" sz="2000" b="1" dirty="0">
                <a:solidFill>
                  <a:srgbClr val="336699"/>
                </a:solidFill>
                <a:latin typeface="微软雅黑" panose="020B0503020204020204" pitchFamily="34" charset="-122"/>
                <a:ea typeface="微软雅黑" panose="020B0503020204020204" pitchFamily="34" charset="-122"/>
              </a:rPr>
              <a:t>的影响，导致时钟频率受限</a:t>
            </a:r>
            <a:endParaRPr lang="en-US" altLang="zh-CN" sz="2000" b="1" dirty="0">
              <a:solidFill>
                <a:srgbClr val="336699"/>
              </a:solidFill>
              <a:latin typeface="微软雅黑" panose="020B0503020204020204" pitchFamily="34" charset="-122"/>
              <a:ea typeface="微软雅黑" panose="020B0503020204020204" pitchFamily="34" charset="-122"/>
            </a:endParaRPr>
          </a:p>
          <a:p>
            <a:pPr marL="457200" indent="-457200">
              <a:lnSpc>
                <a:spcPct val="125000"/>
              </a:lnSpc>
              <a:spcAft>
                <a:spcPts val="600"/>
              </a:spcAft>
              <a:buAutoNum type="arabicPeriod"/>
            </a:pPr>
            <a:r>
              <a:rPr lang="zh-CN" altLang="en-US" sz="2000" b="1" dirty="0">
                <a:solidFill>
                  <a:srgbClr val="336699"/>
                </a:solidFill>
                <a:latin typeface="微软雅黑" panose="020B0503020204020204" pitchFamily="34" charset="-122"/>
                <a:ea typeface="微软雅黑" panose="020B0503020204020204" pitchFamily="34" charset="-122"/>
              </a:rPr>
              <a:t>集成电路中的</a:t>
            </a:r>
            <a:r>
              <a:rPr lang="zh-CN" altLang="en-US" sz="2000" b="1" dirty="0">
                <a:solidFill>
                  <a:srgbClr val="C00000"/>
                </a:solidFill>
                <a:latin typeface="微软雅黑" panose="020B0503020204020204" pitchFamily="34" charset="-122"/>
                <a:ea typeface="微软雅黑" panose="020B0503020204020204" pitchFamily="34" charset="-122"/>
              </a:rPr>
              <a:t>寄生电容</a:t>
            </a:r>
            <a:r>
              <a:rPr lang="zh-CN" altLang="en-US" sz="2000" b="1" dirty="0">
                <a:solidFill>
                  <a:srgbClr val="336699"/>
                </a:solidFill>
                <a:latin typeface="微软雅黑" panose="020B0503020204020204" pitchFamily="34" charset="-122"/>
                <a:ea typeface="微软雅黑" panose="020B0503020204020204" pitchFamily="34" charset="-122"/>
              </a:rPr>
              <a:t>和</a:t>
            </a:r>
            <a:r>
              <a:rPr lang="zh-CN" altLang="en-US" sz="2000" b="1" dirty="0">
                <a:solidFill>
                  <a:srgbClr val="C00000"/>
                </a:solidFill>
                <a:latin typeface="微软雅黑" panose="020B0503020204020204" pitchFamily="34" charset="-122"/>
                <a:ea typeface="微软雅黑" panose="020B0503020204020204" pitchFamily="34" charset="-122"/>
              </a:rPr>
              <a:t>互联时延</a:t>
            </a:r>
            <a:r>
              <a:rPr lang="zh-CN" altLang="en-US" sz="2000" b="1" dirty="0">
                <a:solidFill>
                  <a:srgbClr val="336699"/>
                </a:solidFill>
                <a:latin typeface="微软雅黑" panose="020B0503020204020204" pitchFamily="34" charset="-122"/>
                <a:ea typeface="微软雅黑" panose="020B0503020204020204" pitchFamily="34" charset="-122"/>
              </a:rPr>
              <a:t>进一步限制带宽和时钟频率</a:t>
            </a:r>
            <a:endParaRPr lang="en-US" altLang="zh-CN" sz="2000" b="1" dirty="0">
              <a:solidFill>
                <a:srgbClr val="336699"/>
              </a:solidFill>
              <a:latin typeface="微软雅黑" panose="020B0503020204020204" pitchFamily="34" charset="-122"/>
              <a:ea typeface="微软雅黑" panose="020B0503020204020204" pitchFamily="34" charset="-122"/>
            </a:endParaRPr>
          </a:p>
          <a:p>
            <a:pPr marL="342900" indent="-342900">
              <a:lnSpc>
                <a:spcPct val="125000"/>
              </a:lnSpc>
              <a:spcAft>
                <a:spcPts val="600"/>
              </a:spcAft>
              <a:buFont typeface="Wingdings" panose="05000000000000000000" pitchFamily="2" charset="2"/>
              <a:buChar char="Ø"/>
            </a:pPr>
            <a:r>
              <a:rPr lang="zh-CN" altLang="en-US" sz="2000" b="1" u="sng" dirty="0">
                <a:solidFill>
                  <a:srgbClr val="C00000"/>
                </a:solidFill>
                <a:latin typeface="微软雅黑" panose="020B0503020204020204" pitchFamily="34" charset="-122"/>
                <a:ea typeface="微软雅黑" panose="020B0503020204020204" pitchFamily="34" charset="-122"/>
              </a:rPr>
              <a:t>限制</a:t>
            </a:r>
            <a:r>
              <a:rPr lang="zh-CN" altLang="en-US" sz="2000" b="1" dirty="0">
                <a:solidFill>
                  <a:srgbClr val="C00000"/>
                </a:solidFill>
                <a:latin typeface="微软雅黑" panose="020B0503020204020204" pitchFamily="34" charset="-122"/>
                <a:ea typeface="微软雅黑" panose="020B0503020204020204" pitchFamily="34" charset="-122"/>
              </a:rPr>
              <a:t>：</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25000"/>
              </a:lnSpc>
              <a:spcAft>
                <a:spcPts val="600"/>
              </a:spcAft>
            </a:pPr>
            <a:r>
              <a:rPr lang="zh-CN" altLang="en-US" sz="2000" b="1" dirty="0">
                <a:solidFill>
                  <a:srgbClr val="336699"/>
                </a:solidFill>
                <a:latin typeface="微软雅黑" panose="020B0503020204020204" pitchFamily="34" charset="-122"/>
                <a:ea typeface="微软雅黑" panose="020B0503020204020204" pitchFamily="34" charset="-122"/>
              </a:rPr>
              <a:t>数字电子处理器的时钟频率通常</a:t>
            </a:r>
            <a:r>
              <a:rPr lang="zh-CN" altLang="en-US" sz="2000" b="1" dirty="0">
                <a:solidFill>
                  <a:srgbClr val="C00000"/>
                </a:solidFill>
                <a:latin typeface="微软雅黑" panose="020B0503020204020204" pitchFamily="34" charset="-122"/>
                <a:ea typeface="微软雅黑" panose="020B0503020204020204" pitchFamily="34" charset="-122"/>
              </a:rPr>
              <a:t>低于</a:t>
            </a:r>
            <a:r>
              <a:rPr lang="en-US" altLang="zh-CN" sz="2000" b="1" dirty="0">
                <a:solidFill>
                  <a:srgbClr val="C00000"/>
                </a:solidFill>
                <a:latin typeface="微软雅黑" panose="020B0503020204020204" pitchFamily="34" charset="-122"/>
                <a:ea typeface="微软雅黑" panose="020B0503020204020204" pitchFamily="34" charset="-122"/>
              </a:rPr>
              <a:t>1GHz</a:t>
            </a:r>
            <a:r>
              <a:rPr lang="zh-CN" altLang="en-US" sz="2000" b="1" dirty="0">
                <a:solidFill>
                  <a:srgbClr val="336699"/>
                </a:solidFill>
                <a:latin typeface="微软雅黑" panose="020B0503020204020204" pitchFamily="34" charset="-122"/>
                <a:ea typeface="微软雅黑" panose="020B0503020204020204" pitchFamily="34" charset="-122"/>
              </a:rPr>
              <a:t>，严重限制整体算力</a:t>
            </a:r>
            <a:endParaRPr lang="en-US" altLang="zh-CN" sz="2000" b="1" dirty="0">
              <a:solidFill>
                <a:srgbClr val="336699"/>
              </a:solidFill>
              <a:latin typeface="微软雅黑" panose="020B0503020204020204" pitchFamily="34" charset="-122"/>
              <a:ea typeface="微软雅黑" panose="020B0503020204020204" pitchFamily="34" charset="-122"/>
            </a:endParaRPr>
          </a:p>
        </p:txBody>
      </p:sp>
      <p:pic>
        <p:nvPicPr>
          <p:cNvPr id="15" name="Picture 66">
            <a:extLst>
              <a:ext uri="{FF2B5EF4-FFF2-40B4-BE49-F238E27FC236}">
                <a16:creationId xmlns:a16="http://schemas.microsoft.com/office/drawing/2014/main" id="{829CB1B9-8C1C-4291-801A-587F2692BE17}"/>
              </a:ext>
            </a:extLst>
          </p:cNvPr>
          <p:cNvPicPr>
            <a:picLocks noChangeAspect="1"/>
          </p:cNvPicPr>
          <p:nvPr/>
        </p:nvPicPr>
        <p:blipFill rotWithShape="1">
          <a:blip r:embed="rId4"/>
          <a:srcRect l="482" t="18408" r="-482" b="12372"/>
          <a:stretch/>
        </p:blipFill>
        <p:spPr>
          <a:xfrm>
            <a:off x="548480" y="1343440"/>
            <a:ext cx="3905920" cy="1319592"/>
          </a:xfrm>
          <a:prstGeom prst="rect">
            <a:avLst/>
          </a:prstGeom>
        </p:spPr>
      </p:pic>
      <p:sp>
        <p:nvSpPr>
          <p:cNvPr id="16" name="圆角矩形 1">
            <a:extLst>
              <a:ext uri="{FF2B5EF4-FFF2-40B4-BE49-F238E27FC236}">
                <a16:creationId xmlns:a16="http://schemas.microsoft.com/office/drawing/2014/main" id="{E0FDCA33-0DF8-4E81-9490-7589386E93B3}"/>
              </a:ext>
            </a:extLst>
          </p:cNvPr>
          <p:cNvSpPr/>
          <p:nvPr/>
        </p:nvSpPr>
        <p:spPr bwMode="auto">
          <a:xfrm>
            <a:off x="548480" y="3832436"/>
            <a:ext cx="7985990" cy="2722016"/>
          </a:xfrm>
          <a:prstGeom prst="roundRect">
            <a:avLst>
              <a:gd name="adj" fmla="val 14917"/>
            </a:avLst>
          </a:prstGeom>
          <a:noFill/>
          <a:ln w="6350">
            <a:solidFill>
              <a:srgbClr val="3366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sp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0" name="组合 9">
            <a:extLst>
              <a:ext uri="{FF2B5EF4-FFF2-40B4-BE49-F238E27FC236}">
                <a16:creationId xmlns:a16="http://schemas.microsoft.com/office/drawing/2014/main" id="{555A7808-81FB-4135-A2F6-326C69FA786C}"/>
              </a:ext>
            </a:extLst>
          </p:cNvPr>
          <p:cNvGrpSpPr/>
          <p:nvPr/>
        </p:nvGrpSpPr>
        <p:grpSpPr>
          <a:xfrm>
            <a:off x="7993752" y="111952"/>
            <a:ext cx="824750" cy="824750"/>
            <a:chOff x="5437761" y="2329774"/>
            <a:chExt cx="2198451" cy="2198451"/>
          </a:xfrm>
        </p:grpSpPr>
        <p:sp>
          <p:nvSpPr>
            <p:cNvPr id="11" name="椭圆 10">
              <a:extLst>
                <a:ext uri="{FF2B5EF4-FFF2-40B4-BE49-F238E27FC236}">
                  <a16:creationId xmlns:a16="http://schemas.microsoft.com/office/drawing/2014/main" id="{7DC3627B-33A9-4109-8A6E-DBE17E410A4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E044107-C5A7-492D-A707-70CE87AF6E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226609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265990"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挑战</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2—</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冯诺依曼瓶颈</a:t>
            </a: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215CDEFA-B42C-481F-8656-2B9ED1565D29}"/>
              </a:ext>
            </a:extLst>
          </p:cNvPr>
          <p:cNvGrpSpPr/>
          <p:nvPr/>
        </p:nvGrpSpPr>
        <p:grpSpPr>
          <a:xfrm>
            <a:off x="548480" y="3955726"/>
            <a:ext cx="7928770" cy="2088861"/>
            <a:chOff x="1979712" y="3931943"/>
            <a:chExt cx="5976664" cy="2088861"/>
          </a:xfrm>
          <a:noFill/>
        </p:grpSpPr>
        <p:sp>
          <p:nvSpPr>
            <p:cNvPr id="9" name="矩形 8">
              <a:extLst>
                <a:ext uri="{FF2B5EF4-FFF2-40B4-BE49-F238E27FC236}">
                  <a16:creationId xmlns:a16="http://schemas.microsoft.com/office/drawing/2014/main" id="{A73EAE15-3728-4BFD-ADE1-15C9FA02BDA6}"/>
                </a:ext>
              </a:extLst>
            </p:cNvPr>
            <p:cNvSpPr/>
            <p:nvPr/>
          </p:nvSpPr>
          <p:spPr>
            <a:xfrm>
              <a:off x="1979712" y="3931943"/>
              <a:ext cx="5976664" cy="1285356"/>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342900" indent="-342900">
                <a:lnSpc>
                  <a:spcPct val="125000"/>
                </a:lnSpc>
                <a:spcAft>
                  <a:spcPts val="600"/>
                </a:spcAft>
                <a:buFont typeface="Wingdings" panose="05000000000000000000" pitchFamily="2" charset="2"/>
                <a:buChar char="Ø"/>
              </a:pPr>
              <a:r>
                <a:rPr lang="zh-CN" altLang="en-US" sz="2000" b="1" u="sng" dirty="0">
                  <a:solidFill>
                    <a:srgbClr val="C00000"/>
                  </a:solidFill>
                  <a:latin typeface="微软雅黑" panose="020B0503020204020204" pitchFamily="34" charset="-122"/>
                  <a:ea typeface="微软雅黑" panose="020B0503020204020204" pitchFamily="34" charset="-122"/>
                </a:rPr>
                <a:t>特点</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336699"/>
                  </a:solidFill>
                  <a:latin typeface="微软雅黑" panose="020B0503020204020204" pitchFamily="34" charset="-122"/>
                  <a:ea typeface="微软雅黑" panose="020B0503020204020204" pitchFamily="34" charset="-122"/>
                </a:rPr>
                <a:t>数据</a:t>
              </a:r>
              <a:r>
                <a:rPr lang="zh-CN" altLang="en-US" sz="2000" b="1" dirty="0">
                  <a:solidFill>
                    <a:srgbClr val="C00000"/>
                  </a:solidFill>
                  <a:latin typeface="微软雅黑" panose="020B0503020204020204" pitchFamily="34" charset="-122"/>
                  <a:ea typeface="微软雅黑" panose="020B0503020204020204" pitchFamily="34" charset="-122"/>
                </a:rPr>
                <a:t>存储</a:t>
              </a:r>
              <a:r>
                <a:rPr lang="zh-CN" altLang="en-US" sz="2000" b="1" dirty="0">
                  <a:solidFill>
                    <a:srgbClr val="336699"/>
                  </a:solidFill>
                  <a:latin typeface="微软雅黑" panose="020B0503020204020204" pitchFamily="34" charset="-122"/>
                  <a:ea typeface="微软雅黑" panose="020B0503020204020204" pitchFamily="34" charset="-122"/>
                </a:rPr>
                <a:t>与</a:t>
              </a:r>
              <a:r>
                <a:rPr lang="zh-CN" altLang="en-US" sz="2000" b="1" dirty="0">
                  <a:solidFill>
                    <a:srgbClr val="C00000"/>
                  </a:solidFill>
                  <a:latin typeface="微软雅黑" panose="020B0503020204020204" pitchFamily="34" charset="-122"/>
                  <a:ea typeface="微软雅黑" panose="020B0503020204020204" pitchFamily="34" charset="-122"/>
                </a:rPr>
                <a:t>运算</a:t>
              </a:r>
              <a:r>
                <a:rPr lang="zh-CN" altLang="en-US" sz="2000" b="1" dirty="0">
                  <a:solidFill>
                    <a:srgbClr val="336699"/>
                  </a:solidFill>
                  <a:latin typeface="微软雅黑" panose="020B0503020204020204" pitchFamily="34" charset="-122"/>
                  <a:ea typeface="微软雅黑" panose="020B0503020204020204" pitchFamily="34" charset="-122"/>
                </a:rPr>
                <a:t>分立，导致存储器和计算单元产生大量</a:t>
              </a:r>
              <a:r>
                <a:rPr lang="zh-CN" altLang="en-US" sz="2000" b="1" dirty="0">
                  <a:solidFill>
                    <a:srgbClr val="C00000"/>
                  </a:solidFill>
                  <a:latin typeface="微软雅黑" panose="020B0503020204020204" pitchFamily="34" charset="-122"/>
                  <a:ea typeface="微软雅黑" panose="020B0503020204020204" pitchFamily="34" charset="-122"/>
                </a:rPr>
                <a:t>潮汐性数据荷载</a:t>
              </a:r>
              <a:r>
                <a:rPr lang="zh-CN" altLang="en-US" sz="2000" b="1" dirty="0">
                  <a:solidFill>
                    <a:srgbClr val="336699"/>
                  </a:solidFill>
                  <a:latin typeface="微软雅黑" panose="020B0503020204020204" pitchFamily="34" charset="-122"/>
                  <a:ea typeface="微软雅黑" panose="020B0503020204020204" pitchFamily="34" charset="-122"/>
                </a:rPr>
                <a:t>，出现</a:t>
              </a:r>
              <a:r>
                <a:rPr lang="zh-CN" altLang="en-US" sz="2000" b="1" dirty="0">
                  <a:solidFill>
                    <a:srgbClr val="C00000"/>
                  </a:solidFill>
                  <a:latin typeface="微软雅黑" panose="020B0503020204020204" pitchFamily="34" charset="-122"/>
                  <a:ea typeface="微软雅黑" panose="020B0503020204020204" pitchFamily="34" charset="-122"/>
                </a:rPr>
                <a:t>“存储墙”</a:t>
              </a:r>
              <a:r>
                <a:rPr lang="zh-CN" altLang="en-US" sz="2000" b="1" dirty="0">
                  <a:solidFill>
                    <a:srgbClr val="336699"/>
                  </a:solidFill>
                  <a:latin typeface="微软雅黑" panose="020B0503020204020204" pitchFamily="34" charset="-122"/>
                  <a:ea typeface="微软雅黑" panose="020B0503020204020204" pitchFamily="34" charset="-122"/>
                </a:rPr>
                <a:t>问题</a:t>
              </a:r>
              <a:endParaRPr lang="en-US" altLang="zh-CN" sz="2000" b="1" dirty="0">
                <a:solidFill>
                  <a:srgbClr val="336699"/>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57A7FD7-23C6-4914-9EB8-0076EC8457D9}"/>
                </a:ext>
              </a:extLst>
            </p:cNvPr>
            <p:cNvSpPr/>
            <p:nvPr/>
          </p:nvSpPr>
          <p:spPr>
            <a:xfrm>
              <a:off x="1979712" y="5217300"/>
              <a:ext cx="5976664" cy="803504"/>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342900" indent="-342900">
                <a:lnSpc>
                  <a:spcPct val="125000"/>
                </a:lnSpc>
                <a:spcAft>
                  <a:spcPts val="600"/>
                </a:spcAft>
                <a:buFont typeface="Wingdings" panose="05000000000000000000" pitchFamily="2" charset="2"/>
                <a:buChar char="Ø"/>
              </a:pPr>
              <a:r>
                <a:rPr lang="zh-CN" altLang="en-US" sz="2000" b="1" u="sng" dirty="0">
                  <a:solidFill>
                    <a:srgbClr val="C00000"/>
                  </a:solidFill>
                  <a:latin typeface="微软雅黑" panose="020B0503020204020204" pitchFamily="34" charset="-122"/>
                  <a:ea typeface="微软雅黑" panose="020B0503020204020204" pitchFamily="34" charset="-122"/>
                </a:rPr>
                <a:t>限制</a:t>
              </a:r>
              <a:r>
                <a:rPr lang="zh-CN" altLang="en-US" sz="2000" b="1" dirty="0">
                  <a:solidFill>
                    <a:srgbClr val="C00000"/>
                  </a:solidFill>
                  <a:latin typeface="微软雅黑" panose="020B0503020204020204" pitchFamily="34" charset="-122"/>
                  <a:ea typeface="微软雅黑" panose="020B0503020204020204" pitchFamily="34" charset="-122"/>
                </a:rPr>
                <a:t>：运算效率低</a:t>
              </a:r>
              <a:r>
                <a:rPr lang="zh-CN" altLang="en-US" sz="2000" b="1" dirty="0">
                  <a:solidFill>
                    <a:srgbClr val="336699"/>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大量算力、能量消耗</a:t>
              </a:r>
              <a:r>
                <a:rPr lang="zh-CN" altLang="en-US" sz="2000" b="1" dirty="0">
                  <a:solidFill>
                    <a:srgbClr val="336699"/>
                  </a:solidFill>
                  <a:latin typeface="微软雅黑" panose="020B0503020204020204" pitchFamily="34" charset="-122"/>
                  <a:ea typeface="微软雅黑" panose="020B0503020204020204" pitchFamily="34" charset="-122"/>
                </a:rPr>
                <a:t>在数据的反复读取、储存过程中，在运算量大幅增加的趋势下弊端日益显著</a:t>
              </a:r>
            </a:p>
          </p:txBody>
        </p:sp>
      </p:grpSp>
      <p:pic>
        <p:nvPicPr>
          <p:cNvPr id="13" name="Picture 32">
            <a:extLst>
              <a:ext uri="{FF2B5EF4-FFF2-40B4-BE49-F238E27FC236}">
                <a16:creationId xmlns:a16="http://schemas.microsoft.com/office/drawing/2014/main" id="{CA3EEFE0-DB3D-4A8D-A759-9CACEC07AC1B}"/>
              </a:ext>
            </a:extLst>
          </p:cNvPr>
          <p:cNvPicPr>
            <a:picLocks noChangeAspect="1"/>
          </p:cNvPicPr>
          <p:nvPr/>
        </p:nvPicPr>
        <p:blipFill rotWithShape="1">
          <a:blip r:embed="rId3"/>
          <a:srcRect t="26477" r="43309" b="4829"/>
          <a:stretch/>
        </p:blipFill>
        <p:spPr>
          <a:xfrm>
            <a:off x="415130" y="1239576"/>
            <a:ext cx="4295010" cy="2528497"/>
          </a:xfrm>
          <a:prstGeom prst="rect">
            <a:avLst/>
          </a:prstGeom>
        </p:spPr>
      </p:pic>
      <p:pic>
        <p:nvPicPr>
          <p:cNvPr id="1026" name="Picture 2" descr="https://gimg2.baidu.com/image_search/src=http%3A%2F%2Fcpu.yesky.com%2FuploadImages%2F2021%2F207%2F29%2F2OQ448JUF08V.jpg&amp;refer=http%3A%2F%2Fcpu.yesky.com&amp;app=2002&amp;size=f9999,10000&amp;q=a80&amp;n=0&amp;g=0n&amp;fmt=jpeg?sec=1633678796&amp;t=b80633e9bb482345aeca12b8efe5ba9d">
            <a:extLst>
              <a:ext uri="{FF2B5EF4-FFF2-40B4-BE49-F238E27FC236}">
                <a16:creationId xmlns:a16="http://schemas.microsoft.com/office/drawing/2014/main" id="{D24D4AE6-CA43-441D-A314-2F5E27358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770" y="1349723"/>
            <a:ext cx="3060080" cy="2295060"/>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1">
            <a:extLst>
              <a:ext uri="{FF2B5EF4-FFF2-40B4-BE49-F238E27FC236}">
                <a16:creationId xmlns:a16="http://schemas.microsoft.com/office/drawing/2014/main" id="{1F2E0567-EB47-4B5D-BAB2-2AD0F8D1D381}"/>
              </a:ext>
            </a:extLst>
          </p:cNvPr>
          <p:cNvSpPr/>
          <p:nvPr/>
        </p:nvSpPr>
        <p:spPr bwMode="auto">
          <a:xfrm>
            <a:off x="548480" y="3832436"/>
            <a:ext cx="7985990" cy="2722016"/>
          </a:xfrm>
          <a:prstGeom prst="roundRect">
            <a:avLst>
              <a:gd name="adj" fmla="val 14917"/>
            </a:avLst>
          </a:prstGeom>
          <a:noFill/>
          <a:ln w="6350">
            <a:solidFill>
              <a:srgbClr val="3366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sp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11" name="组合 10">
            <a:extLst>
              <a:ext uri="{FF2B5EF4-FFF2-40B4-BE49-F238E27FC236}">
                <a16:creationId xmlns:a16="http://schemas.microsoft.com/office/drawing/2014/main" id="{47E092A0-090F-4490-8F43-91A09AFDE3B8}"/>
              </a:ext>
            </a:extLst>
          </p:cNvPr>
          <p:cNvGrpSpPr/>
          <p:nvPr/>
        </p:nvGrpSpPr>
        <p:grpSpPr>
          <a:xfrm>
            <a:off x="7993752" y="111952"/>
            <a:ext cx="824750" cy="824750"/>
            <a:chOff x="5437761" y="2329774"/>
            <a:chExt cx="2198451" cy="2198451"/>
          </a:xfrm>
        </p:grpSpPr>
        <p:sp>
          <p:nvSpPr>
            <p:cNvPr id="12" name="椭圆 11">
              <a:extLst>
                <a:ext uri="{FF2B5EF4-FFF2-40B4-BE49-F238E27FC236}">
                  <a16:creationId xmlns:a16="http://schemas.microsoft.com/office/drawing/2014/main" id="{954B3282-0F6B-46BD-BAFE-D6E26295C8DD}"/>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BAD45BC-0AA8-4BEC-B8BC-18C27C1E47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413878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7339635"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挑战</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3—</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算力瓶颈</a:t>
            </a:r>
          </a:p>
        </p:txBody>
      </p:sp>
      <p:cxnSp>
        <p:nvCxnSpPr>
          <p:cNvPr id="24"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Rectangle: Rounded Corners 54">
            <a:extLst>
              <a:ext uri="{FF2B5EF4-FFF2-40B4-BE49-F238E27FC236}">
                <a16:creationId xmlns:a16="http://schemas.microsoft.com/office/drawing/2014/main" id="{2BED8712-5CE0-4651-B368-BFB2E668BE04}"/>
              </a:ext>
            </a:extLst>
          </p:cNvPr>
          <p:cNvSpPr/>
          <p:nvPr/>
        </p:nvSpPr>
        <p:spPr bwMode="auto">
          <a:xfrm>
            <a:off x="473427" y="5864170"/>
            <a:ext cx="8227548" cy="801077"/>
          </a:xfrm>
          <a:prstGeom prst="roundRect">
            <a:avLst>
              <a:gd name="adj" fmla="val 15585"/>
            </a:avLst>
          </a:prstGeom>
          <a:solidFill>
            <a:srgbClr val="FFFFCC"/>
          </a:solidFill>
          <a:ln w="9525">
            <a:solidFill>
              <a:schemeClr val="tx1"/>
            </a:solidFill>
            <a:miter lim="800000"/>
            <a:headEnd/>
            <a:tailEnd/>
          </a:ln>
        </p:spPr>
        <p:txBody>
          <a:bodyPr lIns="70085" tIns="54845" rIns="70085" bIns="54845" anchor="ctr"/>
          <a:lstStyle/>
          <a:p>
            <a:pPr algn="ctr" defTabSz="1066800" eaLnBrk="1" hangingPunct="1">
              <a:spcBef>
                <a:spcPct val="40000"/>
              </a:spcBef>
              <a:spcAft>
                <a:spcPts val="600"/>
              </a:spcAft>
              <a:buFont typeface="Wingdings" panose="05000000000000000000" pitchFamily="2" charset="2"/>
            </a:pPr>
            <a:endParaRPr kumimoji="1" lang="en-US" sz="2400" b="1">
              <a:solidFill>
                <a:srgbClr val="A50021"/>
              </a:solidFill>
              <a:latin typeface="微软雅黑" panose="020B0503020204020204" pitchFamily="34" charset="-122"/>
              <a:ea typeface="微软雅黑" panose="020B0503020204020204" pitchFamily="34" charset="-122"/>
            </a:endParaRPr>
          </a:p>
        </p:txBody>
      </p:sp>
      <p:sp>
        <p:nvSpPr>
          <p:cNvPr id="6" name="TextBox 33">
            <a:extLst>
              <a:ext uri="{FF2B5EF4-FFF2-40B4-BE49-F238E27FC236}">
                <a16:creationId xmlns:a16="http://schemas.microsoft.com/office/drawing/2014/main" id="{396E056F-63FF-4EC7-B832-3573EDDCD74F}"/>
              </a:ext>
            </a:extLst>
          </p:cNvPr>
          <p:cNvSpPr txBox="1"/>
          <p:nvPr/>
        </p:nvSpPr>
        <p:spPr>
          <a:xfrm>
            <a:off x="3390826" y="898738"/>
            <a:ext cx="1870799" cy="430887"/>
          </a:xfrm>
          <a:prstGeom prst="rect">
            <a:avLst/>
          </a:prstGeom>
          <a:noFill/>
        </p:spPr>
        <p:txBody>
          <a:bodyPr wrap="square">
            <a:spAutoFit/>
          </a:bodyPr>
          <a:lstStyle/>
          <a:p>
            <a:pPr algn="ctr" defTabSz="457200" eaLnBrk="1" fontAlgn="auto" hangingPunct="1">
              <a:spcBef>
                <a:spcPts val="0"/>
              </a:spcBef>
              <a:spcAft>
                <a:spcPts val="0"/>
              </a:spcAft>
            </a:pPr>
            <a:r>
              <a:rPr lang="zh-CN" altLang="en-US" sz="2200" b="1" dirty="0">
                <a:solidFill>
                  <a:srgbClr val="4472C4">
                    <a:lumMod val="50000"/>
                  </a:srgbClr>
                </a:solidFill>
                <a:latin typeface="微软雅黑" panose="020B0503020204020204" pitchFamily="34" charset="-122"/>
                <a:ea typeface="微软雅黑" panose="020B0503020204020204" pitchFamily="34" charset="-122"/>
              </a:rPr>
              <a:t>电子速率瓶颈</a:t>
            </a:r>
            <a:endParaRPr lang="en-US" altLang="zh-CN" sz="2200" b="1" dirty="0">
              <a:solidFill>
                <a:srgbClr val="4472C4">
                  <a:lumMod val="50000"/>
                </a:srgbClr>
              </a:solidFill>
              <a:latin typeface="微软雅黑" panose="020B0503020204020204" pitchFamily="34" charset="-122"/>
              <a:ea typeface="微软雅黑" panose="020B0503020204020204" pitchFamily="34" charset="-122"/>
            </a:endParaRPr>
          </a:p>
        </p:txBody>
      </p:sp>
      <p:graphicFrame>
        <p:nvGraphicFramePr>
          <p:cNvPr id="7" name="Table 5">
            <a:extLst>
              <a:ext uri="{FF2B5EF4-FFF2-40B4-BE49-F238E27FC236}">
                <a16:creationId xmlns:a16="http://schemas.microsoft.com/office/drawing/2014/main" id="{EC475576-AB05-489E-B972-DB90C51D1825}"/>
              </a:ext>
            </a:extLst>
          </p:cNvPr>
          <p:cNvGraphicFramePr>
            <a:graphicFrameLocks noGrp="1"/>
          </p:cNvGraphicFramePr>
          <p:nvPr>
            <p:extLst/>
          </p:nvPr>
        </p:nvGraphicFramePr>
        <p:xfrm>
          <a:off x="347975" y="1701942"/>
          <a:ext cx="8448049" cy="2832990"/>
        </p:xfrm>
        <a:graphic>
          <a:graphicData uri="http://schemas.openxmlformats.org/drawingml/2006/table">
            <a:tbl>
              <a:tblPr firstRow="1" bandRow="1">
                <a:tableStyleId>{5C22544A-7EE6-4342-B048-85BDC9FD1C3A}</a:tableStyleId>
              </a:tblPr>
              <a:tblGrid>
                <a:gridCol w="2606675">
                  <a:extLst>
                    <a:ext uri="{9D8B030D-6E8A-4147-A177-3AD203B41FA5}">
                      <a16:colId xmlns:a16="http://schemas.microsoft.com/office/drawing/2014/main" val="3765107632"/>
                    </a:ext>
                  </a:extLst>
                </a:gridCol>
                <a:gridCol w="1224890">
                  <a:extLst>
                    <a:ext uri="{9D8B030D-6E8A-4147-A177-3AD203B41FA5}">
                      <a16:colId xmlns:a16="http://schemas.microsoft.com/office/drawing/2014/main" val="717662835"/>
                    </a:ext>
                  </a:extLst>
                </a:gridCol>
                <a:gridCol w="1734210">
                  <a:extLst>
                    <a:ext uri="{9D8B030D-6E8A-4147-A177-3AD203B41FA5}">
                      <a16:colId xmlns:a16="http://schemas.microsoft.com/office/drawing/2014/main" val="353583460"/>
                    </a:ext>
                  </a:extLst>
                </a:gridCol>
                <a:gridCol w="1447800">
                  <a:extLst>
                    <a:ext uri="{9D8B030D-6E8A-4147-A177-3AD203B41FA5}">
                      <a16:colId xmlns:a16="http://schemas.microsoft.com/office/drawing/2014/main" val="4091038348"/>
                    </a:ext>
                  </a:extLst>
                </a:gridCol>
                <a:gridCol w="1434474">
                  <a:extLst>
                    <a:ext uri="{9D8B030D-6E8A-4147-A177-3AD203B41FA5}">
                      <a16:colId xmlns:a16="http://schemas.microsoft.com/office/drawing/2014/main" val="3522972800"/>
                    </a:ext>
                  </a:extLst>
                </a:gridCol>
              </a:tblGrid>
              <a:tr h="7298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schemeClr val="bg1"/>
                          </a:solidFill>
                          <a:latin typeface="Microsoft YaHei" panose="020B0503020204020204" pitchFamily="34" charset="-122"/>
                          <a:ea typeface="Microsoft YaHei" panose="020B0503020204020204" pitchFamily="34" charset="-122"/>
                        </a:rPr>
                        <a:t>数字电子处理器</a:t>
                      </a:r>
                      <a:endParaRPr lang="en-US" sz="2000" dirty="0">
                        <a:solidFill>
                          <a:schemeClr val="bg1"/>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latin typeface="Microsoft YaHei" panose="020B0503020204020204" pitchFamily="34" charset="-122"/>
                          <a:ea typeface="Microsoft YaHei" panose="020B0503020204020204" pitchFamily="34" charset="-122"/>
                        </a:rPr>
                        <a:t>时钟频率 </a:t>
                      </a:r>
                      <a:r>
                        <a:rPr lang="en-US" altLang="zh-CN" sz="2000" b="1" dirty="0">
                          <a:solidFill>
                            <a:schemeClr val="bg1"/>
                          </a:solidFill>
                          <a:latin typeface="Microsoft YaHei" panose="020B0503020204020204" pitchFamily="34" charset="-122"/>
                          <a:ea typeface="Microsoft YaHei" panose="020B0503020204020204" pitchFamily="34" charset="-122"/>
                        </a:rPr>
                        <a:t>(GHz)</a:t>
                      </a:r>
                      <a:endParaRPr lang="en-US" sz="2000" dirty="0">
                        <a:solidFill>
                          <a:schemeClr val="bg1"/>
                        </a:solidFill>
                        <a:latin typeface="Microsoft YaHei" panose="020B0503020204020204" pitchFamily="34" charset="-122"/>
                        <a:ea typeface="Microsoft YaHei"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bg1"/>
                          </a:solidFill>
                          <a:latin typeface="Microsoft YaHei" panose="020B0503020204020204" pitchFamily="34" charset="-122"/>
                          <a:ea typeface="Microsoft YaHei" panose="020B0503020204020204" pitchFamily="34" charset="-122"/>
                        </a:rPr>
                        <a:t>单个运算单元算力 </a:t>
                      </a:r>
                      <a:r>
                        <a:rPr lang="en-US" altLang="zh-CN" sz="2000" b="1" dirty="0">
                          <a:solidFill>
                            <a:schemeClr val="bg1"/>
                          </a:solidFill>
                          <a:latin typeface="Microsoft YaHei" panose="020B0503020204020204" pitchFamily="34" charset="-122"/>
                          <a:ea typeface="Microsoft YaHei" panose="020B0503020204020204" pitchFamily="34" charset="-122"/>
                        </a:rPr>
                        <a:t>(GOPS)</a:t>
                      </a:r>
                      <a:endParaRPr lang="en-US" sz="2000" dirty="0">
                        <a:solidFill>
                          <a:schemeClr val="bg1"/>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运算单元数量</a:t>
                      </a:r>
                      <a:endParaRPr lang="en-US" sz="2000" dirty="0">
                        <a:solidFill>
                          <a:schemeClr val="bg1"/>
                        </a:solidFill>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能量效率</a:t>
                      </a:r>
                      <a:r>
                        <a:rPr lang="en-US" altLang="zh-CN" sz="2000" dirty="0">
                          <a:solidFill>
                            <a:schemeClr val="bg1"/>
                          </a:solidFill>
                          <a:latin typeface="Microsoft YaHei" panose="020B0503020204020204" pitchFamily="34" charset="-122"/>
                          <a:ea typeface="Microsoft YaHei" panose="020B0503020204020204" pitchFamily="34" charset="-122"/>
                        </a:rPr>
                        <a:t>(GOP/W)</a:t>
                      </a:r>
                      <a:endParaRPr lang="en-US" sz="2000" dirty="0">
                        <a:solidFill>
                          <a:schemeClr val="bg1"/>
                        </a:solidFill>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13921127"/>
                  </a:ext>
                </a:extLst>
              </a:tr>
              <a:tr h="595727">
                <a:tc>
                  <a:txBody>
                    <a:bodyPr/>
                    <a:lstStyle/>
                    <a:p>
                      <a:pPr marL="0" algn="ctr" defTabSz="457200" rtl="0" eaLnBrk="1" fontAlgn="auto" latinLnBrk="0" hangingPunct="1">
                        <a:spcBef>
                          <a:spcPts val="0"/>
                        </a:spcBef>
                        <a:spcAft>
                          <a:spcPts val="0"/>
                        </a:spcAft>
                      </a:pPr>
                      <a:r>
                        <a:rPr lang="zh-CN" altLang="en-US" sz="2000" b="1" kern="1200" dirty="0">
                          <a:solidFill>
                            <a:srgbClr val="002060"/>
                          </a:solidFill>
                          <a:latin typeface="Microsoft YaHei" panose="020B0503020204020204" pitchFamily="34" charset="-122"/>
                          <a:ea typeface="Microsoft YaHei" panose="020B0503020204020204" pitchFamily="34" charset="-122"/>
                          <a:cs typeface="+mn-cs"/>
                        </a:rPr>
                        <a:t>张量处理单元 </a:t>
                      </a:r>
                      <a:endParaRPr lang="en-US" altLang="zh-CN" sz="2000" b="1" kern="1200" dirty="0">
                        <a:solidFill>
                          <a:srgbClr val="002060"/>
                        </a:solidFill>
                        <a:latin typeface="Microsoft YaHei" panose="020B0503020204020204" pitchFamily="34" charset="-122"/>
                        <a:ea typeface="Microsoft YaHei" panose="020B0503020204020204" pitchFamily="34" charset="-122"/>
                        <a:cs typeface="+mn-cs"/>
                      </a:endParaRPr>
                    </a:p>
                    <a:p>
                      <a:pPr marL="0" algn="ctr" defTabSz="457200" rtl="0" eaLnBrk="1" fontAlgn="auto" latinLnBrk="0" hangingPunct="1">
                        <a:spcBef>
                          <a:spcPts val="0"/>
                        </a:spcBef>
                        <a:spcAft>
                          <a:spcPts val="0"/>
                        </a:spcAft>
                      </a:pPr>
                      <a:r>
                        <a:rPr lang="en-US" altLang="zh-CN" sz="2000" b="1" kern="1200" dirty="0">
                          <a:solidFill>
                            <a:srgbClr val="002060"/>
                          </a:solidFill>
                          <a:latin typeface="Microsoft YaHei" panose="020B0503020204020204" pitchFamily="34" charset="-122"/>
                          <a:ea typeface="Microsoft YaHei" panose="020B0503020204020204" pitchFamily="34" charset="-122"/>
                          <a:cs typeface="+mn-cs"/>
                        </a:rPr>
                        <a:t>(</a:t>
                      </a:r>
                      <a:r>
                        <a:rPr lang="en-US" sz="2000" b="1" kern="1200" dirty="0">
                          <a:solidFill>
                            <a:srgbClr val="002060"/>
                          </a:solidFill>
                          <a:latin typeface="Microsoft YaHei" panose="020B0503020204020204" pitchFamily="34" charset="-122"/>
                          <a:ea typeface="Microsoft YaHei" panose="020B0503020204020204" pitchFamily="34" charset="-122"/>
                          <a:cs typeface="+mn-cs"/>
                        </a:rPr>
                        <a:t>Google TPU)</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1.05</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~2</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&gt;60,000</a:t>
                      </a:r>
                    </a:p>
                  </a:txBody>
                  <a:tcPr anchor="ctr"/>
                </a:tc>
                <a:tc>
                  <a:txBody>
                    <a:bodyPr/>
                    <a:lstStyle/>
                    <a:p>
                      <a:pPr algn="ctr"/>
                      <a:r>
                        <a:rPr lang="en-US" altLang="zh-CN" sz="2000" b="1" dirty="0">
                          <a:solidFill>
                            <a:schemeClr val="tx1"/>
                          </a:solidFill>
                          <a:latin typeface="Microsoft YaHei" panose="020B0503020204020204" pitchFamily="34" charset="-122"/>
                          <a:ea typeface="Microsoft YaHei" panose="020B0503020204020204" pitchFamily="34" charset="-122"/>
                        </a:rPr>
                        <a:t>~200</a:t>
                      </a:r>
                      <a:endParaRPr lang="en-US" sz="2000" b="1" dirty="0">
                        <a:solidFill>
                          <a:schemeClr val="tx1"/>
                        </a:solidFill>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val="2661820327"/>
                  </a:ext>
                </a:extLst>
              </a:tr>
              <a:tr h="640851">
                <a:tc>
                  <a:txBody>
                    <a:bodyPr/>
                    <a:lstStyle/>
                    <a:p>
                      <a:pPr algn="ctr" defTabSz="457200" eaLnBrk="1" fontAlgn="auto" hangingPunct="1">
                        <a:spcBef>
                          <a:spcPts val="0"/>
                        </a:spcBef>
                        <a:spcAft>
                          <a:spcPts val="0"/>
                        </a:spcAft>
                      </a:pPr>
                      <a:r>
                        <a:rPr lang="zh-CN" altLang="en-US" sz="2000" b="1" dirty="0">
                          <a:solidFill>
                            <a:srgbClr val="002060"/>
                          </a:solidFill>
                          <a:latin typeface="Microsoft YaHei" panose="020B0503020204020204" pitchFamily="34" charset="-122"/>
                          <a:ea typeface="Microsoft YaHei" panose="020B0503020204020204" pitchFamily="34" charset="-122"/>
                        </a:rPr>
                        <a:t>图形处理单元 </a:t>
                      </a:r>
                      <a:r>
                        <a:rPr lang="en-US" altLang="zh-CN" sz="2000" b="1" dirty="0">
                          <a:solidFill>
                            <a:srgbClr val="002060"/>
                          </a:solidFill>
                          <a:latin typeface="Microsoft YaHei" panose="020B0503020204020204" pitchFamily="34" charset="-122"/>
                          <a:ea typeface="Microsoft YaHei" panose="020B0503020204020204" pitchFamily="34" charset="-122"/>
                        </a:rPr>
                        <a:t>(NVIDIA GPU)</a:t>
                      </a:r>
                      <a:endParaRPr lang="en-US" sz="2000" b="1" dirty="0">
                        <a:solidFill>
                          <a:srgbClr val="002060"/>
                        </a:solidFill>
                        <a:latin typeface="Microsoft YaHei" panose="020B0503020204020204" pitchFamily="34" charset="-122"/>
                        <a:ea typeface="Microsoft YaHei" panose="020B0503020204020204" pitchFamily="34" charset="-122"/>
                      </a:endParaRP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0.7</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~1.4</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&gt;100</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&gt;100</a:t>
                      </a:r>
                    </a:p>
                  </a:txBody>
                  <a:tcPr anchor="ctr"/>
                </a:tc>
                <a:extLst>
                  <a:ext uri="{0D108BD9-81ED-4DB2-BD59-A6C34878D82A}">
                    <a16:rowId xmlns:a16="http://schemas.microsoft.com/office/drawing/2014/main" val="670051335"/>
                  </a:ext>
                </a:extLst>
              </a:tr>
              <a:tr h="635317">
                <a:tc>
                  <a:txBody>
                    <a:bodyPr/>
                    <a:lstStyle/>
                    <a:p>
                      <a:pPr algn="ctr" defTabSz="457200" eaLnBrk="1" fontAlgn="auto" hangingPunct="1">
                        <a:spcBef>
                          <a:spcPts val="0"/>
                        </a:spcBef>
                        <a:spcAft>
                          <a:spcPts val="0"/>
                        </a:spcAft>
                      </a:pPr>
                      <a:r>
                        <a:rPr lang="zh-CN" altLang="en-US" sz="2000" b="1" dirty="0">
                          <a:solidFill>
                            <a:srgbClr val="002060"/>
                          </a:solidFill>
                          <a:latin typeface="Microsoft YaHei" panose="020B0503020204020204" pitchFamily="34" charset="-122"/>
                          <a:ea typeface="Microsoft YaHei" panose="020B0503020204020204" pitchFamily="34" charset="-122"/>
                        </a:rPr>
                        <a:t>微处理器</a:t>
                      </a:r>
                      <a:r>
                        <a:rPr lang="en-US" altLang="zh-CN" sz="2000" b="1" dirty="0">
                          <a:solidFill>
                            <a:srgbClr val="002060"/>
                          </a:solidFill>
                          <a:latin typeface="Microsoft YaHei" panose="020B0503020204020204" pitchFamily="34" charset="-122"/>
                          <a:ea typeface="Microsoft YaHei" panose="020B0503020204020204" pitchFamily="34" charset="-122"/>
                        </a:rPr>
                        <a:t> </a:t>
                      </a:r>
                    </a:p>
                    <a:p>
                      <a:pPr algn="ctr" defTabSz="457200" eaLnBrk="1" fontAlgn="auto" hangingPunct="1">
                        <a:spcBef>
                          <a:spcPts val="0"/>
                        </a:spcBef>
                        <a:spcAft>
                          <a:spcPts val="0"/>
                        </a:spcAft>
                      </a:pPr>
                      <a:r>
                        <a:rPr lang="en-US" altLang="zh-CN" sz="2000" b="1" dirty="0">
                          <a:solidFill>
                            <a:srgbClr val="002060"/>
                          </a:solidFill>
                          <a:latin typeface="Microsoft YaHei" panose="020B0503020204020204" pitchFamily="34" charset="-122"/>
                          <a:ea typeface="Microsoft YaHei" panose="020B0503020204020204" pitchFamily="34" charset="-122"/>
                        </a:rPr>
                        <a:t>(Intel CPU)</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&lt;5.3</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~10</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16</a:t>
                      </a:r>
                    </a:p>
                  </a:txBody>
                  <a:tcPr anchor="ctr"/>
                </a:tc>
                <a:tc>
                  <a:txBody>
                    <a:bodyPr/>
                    <a:lstStyle/>
                    <a:p>
                      <a:pPr algn="ctr"/>
                      <a:r>
                        <a:rPr lang="en-US" sz="2000" b="1" dirty="0">
                          <a:solidFill>
                            <a:schemeClr val="tx1"/>
                          </a:solidFill>
                          <a:latin typeface="Microsoft YaHei" panose="020B0503020204020204" pitchFamily="34" charset="-122"/>
                          <a:ea typeface="Microsoft YaHei" panose="020B0503020204020204" pitchFamily="34" charset="-122"/>
                        </a:rPr>
                        <a:t>~2</a:t>
                      </a:r>
                    </a:p>
                  </a:txBody>
                  <a:tcPr anchor="ctr"/>
                </a:tc>
                <a:extLst>
                  <a:ext uri="{0D108BD9-81ED-4DB2-BD59-A6C34878D82A}">
                    <a16:rowId xmlns:a16="http://schemas.microsoft.com/office/drawing/2014/main" val="724547427"/>
                  </a:ext>
                </a:extLst>
              </a:tr>
            </a:tbl>
          </a:graphicData>
        </a:graphic>
      </p:graphicFrame>
      <p:sp>
        <p:nvSpPr>
          <p:cNvPr id="8" name="TextBox 37">
            <a:extLst>
              <a:ext uri="{FF2B5EF4-FFF2-40B4-BE49-F238E27FC236}">
                <a16:creationId xmlns:a16="http://schemas.microsoft.com/office/drawing/2014/main" id="{F35A03F8-D688-4687-AFB1-9960E82778FC}"/>
              </a:ext>
            </a:extLst>
          </p:cNvPr>
          <p:cNvSpPr txBox="1"/>
          <p:nvPr/>
        </p:nvSpPr>
        <p:spPr>
          <a:xfrm>
            <a:off x="6390920" y="894109"/>
            <a:ext cx="1994576" cy="430887"/>
          </a:xfrm>
          <a:prstGeom prst="rect">
            <a:avLst/>
          </a:prstGeom>
          <a:noFill/>
        </p:spPr>
        <p:txBody>
          <a:bodyPr wrap="square">
            <a:spAutoFit/>
          </a:bodyPr>
          <a:lstStyle/>
          <a:p>
            <a:pPr algn="ctr" defTabSz="457200" eaLnBrk="1" fontAlgn="auto" hangingPunct="1">
              <a:spcBef>
                <a:spcPts val="0"/>
              </a:spcBef>
              <a:spcAft>
                <a:spcPts val="0"/>
              </a:spcAft>
            </a:pPr>
            <a:r>
              <a:rPr lang="zh-CN" altLang="en-US" sz="2200" b="1" dirty="0">
                <a:solidFill>
                  <a:srgbClr val="4472C4">
                    <a:lumMod val="50000"/>
                  </a:srgbClr>
                </a:solidFill>
                <a:latin typeface="微软雅黑" panose="020B0503020204020204" pitchFamily="34" charset="-122"/>
                <a:ea typeface="微软雅黑" panose="020B0503020204020204" pitchFamily="34" charset="-122"/>
              </a:rPr>
              <a:t>冯诺依曼瓶颈</a:t>
            </a:r>
            <a:endParaRPr lang="en-US" altLang="zh-CN" sz="2200" b="1" dirty="0">
              <a:solidFill>
                <a:schemeClr val="tx2"/>
              </a:solidFill>
              <a:latin typeface="微软雅黑" panose="020B0503020204020204" pitchFamily="34" charset="-122"/>
              <a:ea typeface="微软雅黑" panose="020B0503020204020204" pitchFamily="34" charset="-122"/>
            </a:endParaRPr>
          </a:p>
        </p:txBody>
      </p:sp>
      <p:sp>
        <p:nvSpPr>
          <p:cNvPr id="9" name="TextBox 38">
            <a:extLst>
              <a:ext uri="{FF2B5EF4-FFF2-40B4-BE49-F238E27FC236}">
                <a16:creationId xmlns:a16="http://schemas.microsoft.com/office/drawing/2014/main" id="{675F88B6-DE5C-400F-B6F3-22154E1C184C}"/>
              </a:ext>
            </a:extLst>
          </p:cNvPr>
          <p:cNvSpPr txBox="1"/>
          <p:nvPr/>
        </p:nvSpPr>
        <p:spPr>
          <a:xfrm>
            <a:off x="2644547" y="4534932"/>
            <a:ext cx="6056428" cy="430887"/>
          </a:xfrm>
          <a:prstGeom prst="rect">
            <a:avLst/>
          </a:prstGeom>
          <a:noFill/>
        </p:spPr>
        <p:txBody>
          <a:bodyPr wrap="square">
            <a:spAutoFit/>
          </a:bodyPr>
          <a:lstStyle/>
          <a:p>
            <a:pPr algn="ctr" defTabSz="457200" eaLnBrk="1" fontAlgn="auto" hangingPunct="1">
              <a:spcBef>
                <a:spcPts val="0"/>
              </a:spcBef>
              <a:spcAft>
                <a:spcPts val="0"/>
              </a:spcAft>
            </a:pPr>
            <a:r>
              <a:rPr lang="zh-CN" altLang="en-US" sz="2200" b="1" dirty="0">
                <a:solidFill>
                  <a:srgbClr val="4472C4">
                    <a:lumMod val="50000"/>
                  </a:srgbClr>
                </a:solidFill>
                <a:latin typeface="微软雅黑" panose="020B0503020204020204" pitchFamily="34" charset="-122"/>
                <a:ea typeface="微软雅黑" panose="020B0503020204020204" pitchFamily="34" charset="-122"/>
              </a:rPr>
              <a:t>整体算力    </a:t>
            </a:r>
            <a:r>
              <a:rPr lang="en-US" altLang="zh-CN" sz="2200" b="1" dirty="0">
                <a:solidFill>
                  <a:srgbClr val="4472C4">
                    <a:lumMod val="50000"/>
                  </a:srgbClr>
                </a:solidFill>
                <a:latin typeface="微软雅黑" panose="020B0503020204020204" pitchFamily="34" charset="-122"/>
                <a:ea typeface="微软雅黑" panose="020B0503020204020204" pitchFamily="34" charset="-122"/>
              </a:rPr>
              <a:t>=    </a:t>
            </a:r>
            <a:r>
              <a:rPr lang="zh-CN" altLang="en-US" sz="2200" b="1" dirty="0">
                <a:solidFill>
                  <a:srgbClr val="4472C4">
                    <a:lumMod val="50000"/>
                  </a:srgbClr>
                </a:solidFill>
                <a:latin typeface="微软雅黑" panose="020B0503020204020204" pitchFamily="34" charset="-122"/>
                <a:ea typeface="微软雅黑" panose="020B0503020204020204" pitchFamily="34" charset="-122"/>
              </a:rPr>
              <a:t>单核算力    </a:t>
            </a:r>
            <a:r>
              <a:rPr lang="en-US" altLang="zh-CN" sz="2200" b="1" dirty="0">
                <a:solidFill>
                  <a:srgbClr val="4472C4">
                    <a:lumMod val="50000"/>
                  </a:srgbClr>
                </a:solidFill>
                <a:latin typeface="微软雅黑" panose="020B0503020204020204" pitchFamily="34" charset="-122"/>
                <a:ea typeface="微软雅黑" panose="020B0503020204020204" pitchFamily="34" charset="-122"/>
              </a:rPr>
              <a:t>×   </a:t>
            </a:r>
            <a:r>
              <a:rPr lang="zh-CN" altLang="en-US" sz="2200" b="1" dirty="0">
                <a:solidFill>
                  <a:srgbClr val="4472C4">
                    <a:lumMod val="50000"/>
                  </a:srgbClr>
                </a:solidFill>
                <a:latin typeface="微软雅黑" panose="020B0503020204020204" pitchFamily="34" charset="-122"/>
                <a:ea typeface="微软雅黑" panose="020B0503020204020204" pitchFamily="34" charset="-122"/>
              </a:rPr>
              <a:t>运算单元数量</a:t>
            </a:r>
            <a:endParaRPr lang="en-US" altLang="zh-CN" sz="2200" b="1" dirty="0">
              <a:solidFill>
                <a:srgbClr val="4472C4">
                  <a:lumMod val="50000"/>
                </a:srgbClr>
              </a:solidFill>
              <a:latin typeface="微软雅黑" panose="020B0503020204020204" pitchFamily="34" charset="-122"/>
              <a:ea typeface="微软雅黑" panose="020B0503020204020204" pitchFamily="34" charset="-122"/>
            </a:endParaRPr>
          </a:p>
        </p:txBody>
      </p:sp>
      <p:sp>
        <p:nvSpPr>
          <p:cNvPr id="10" name="TextBox 40">
            <a:extLst>
              <a:ext uri="{FF2B5EF4-FFF2-40B4-BE49-F238E27FC236}">
                <a16:creationId xmlns:a16="http://schemas.microsoft.com/office/drawing/2014/main" id="{D5CC9821-6DBA-4EE0-9DFA-CF83D612D9DA}"/>
              </a:ext>
            </a:extLst>
          </p:cNvPr>
          <p:cNvSpPr txBox="1"/>
          <p:nvPr/>
        </p:nvSpPr>
        <p:spPr>
          <a:xfrm>
            <a:off x="922098" y="5921298"/>
            <a:ext cx="7748475" cy="769441"/>
          </a:xfrm>
          <a:prstGeom prst="rect">
            <a:avLst/>
          </a:prstGeom>
          <a:noFill/>
        </p:spPr>
        <p:txBody>
          <a:bodyPr wrap="square">
            <a:spAutoFit/>
          </a:bodyPr>
          <a:lstStyle/>
          <a:p>
            <a:pPr defTabSz="457200" eaLnBrk="1" fontAlgn="auto" hangingPunct="1">
              <a:spcBef>
                <a:spcPts val="0"/>
              </a:spcBef>
              <a:spcAft>
                <a:spcPts val="0"/>
              </a:spcAft>
            </a:pPr>
            <a:r>
              <a:rPr lang="zh-CN" altLang="en-US" sz="2200" b="1" dirty="0">
                <a:solidFill>
                  <a:schemeClr val="tx2"/>
                </a:solidFill>
                <a:latin typeface="微软雅黑" panose="020B0503020204020204" pitchFamily="34" charset="-122"/>
                <a:ea typeface="微软雅黑" panose="020B0503020204020204" pitchFamily="34" charset="-122"/>
              </a:rPr>
              <a:t>数字电子处理器算力提升进入瓶颈期，难以进一步大幅提升，</a:t>
            </a:r>
            <a:r>
              <a:rPr lang="zh-CN" altLang="en-US" sz="2200" b="1" dirty="0">
                <a:solidFill>
                  <a:srgbClr val="C00000"/>
                </a:solidFill>
                <a:latin typeface="微软雅黑" panose="020B0503020204020204" pitchFamily="34" charset="-122"/>
                <a:ea typeface="微软雅黑" panose="020B0503020204020204" pitchFamily="34" charset="-122"/>
              </a:rPr>
              <a:t>无法满足</a:t>
            </a:r>
            <a:r>
              <a:rPr lang="zh-CN" altLang="en-US" sz="2200" b="1" dirty="0">
                <a:solidFill>
                  <a:schemeClr val="tx2"/>
                </a:solidFill>
                <a:latin typeface="微软雅黑" panose="020B0503020204020204" pitchFamily="34" charset="-122"/>
                <a:ea typeface="微软雅黑" panose="020B0503020204020204" pitchFamily="34" charset="-122"/>
              </a:rPr>
              <a:t>未来模拟信息实时、智能处理识别的算力需求</a:t>
            </a:r>
            <a:endParaRPr lang="en-US" altLang="zh-CN" sz="2200" b="1" dirty="0">
              <a:solidFill>
                <a:schemeClr val="tx2"/>
              </a:solidFill>
              <a:latin typeface="微软雅黑" panose="020B0503020204020204" pitchFamily="34" charset="-122"/>
              <a:ea typeface="微软雅黑" panose="020B0503020204020204" pitchFamily="34" charset="-122"/>
            </a:endParaRPr>
          </a:p>
        </p:txBody>
      </p:sp>
      <p:grpSp>
        <p:nvGrpSpPr>
          <p:cNvPr id="11" name="Group 10">
            <a:extLst>
              <a:ext uri="{FF2B5EF4-FFF2-40B4-BE49-F238E27FC236}">
                <a16:creationId xmlns:a16="http://schemas.microsoft.com/office/drawing/2014/main" id="{B8D86D84-33B0-4922-B1B2-767B4F744BBA}"/>
              </a:ext>
            </a:extLst>
          </p:cNvPr>
          <p:cNvGrpSpPr/>
          <p:nvPr/>
        </p:nvGrpSpPr>
        <p:grpSpPr>
          <a:xfrm>
            <a:off x="3594100" y="1271234"/>
            <a:ext cx="4602152" cy="464361"/>
            <a:chOff x="3594100" y="1271250"/>
            <a:chExt cx="4602152" cy="642145"/>
          </a:xfrm>
        </p:grpSpPr>
        <p:cxnSp>
          <p:nvCxnSpPr>
            <p:cNvPr id="12" name="Straight Arrow Connector 58">
              <a:extLst>
                <a:ext uri="{FF2B5EF4-FFF2-40B4-BE49-F238E27FC236}">
                  <a16:creationId xmlns:a16="http://schemas.microsoft.com/office/drawing/2014/main" id="{34E4752C-0F4A-4B37-B794-E842F64EA010}"/>
                </a:ext>
              </a:extLst>
            </p:cNvPr>
            <p:cNvCxnSpPr>
              <a:cxnSpLocks/>
            </p:cNvCxnSpPr>
            <p:nvPr/>
          </p:nvCxnSpPr>
          <p:spPr>
            <a:xfrm flipH="1">
              <a:off x="3594100" y="1324817"/>
              <a:ext cx="645624" cy="588578"/>
            </a:xfrm>
            <a:prstGeom prst="straightConnector1">
              <a:avLst/>
            </a:prstGeom>
            <a:ln w="381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70">
              <a:extLst>
                <a:ext uri="{FF2B5EF4-FFF2-40B4-BE49-F238E27FC236}">
                  <a16:creationId xmlns:a16="http://schemas.microsoft.com/office/drawing/2014/main" id="{15810AFF-E843-4E34-A349-444C99B85A62}"/>
                </a:ext>
              </a:extLst>
            </p:cNvPr>
            <p:cNvCxnSpPr>
              <a:cxnSpLocks/>
            </p:cNvCxnSpPr>
            <p:nvPr/>
          </p:nvCxnSpPr>
          <p:spPr>
            <a:xfrm>
              <a:off x="4239724" y="1350475"/>
              <a:ext cx="891076" cy="529267"/>
            </a:xfrm>
            <a:prstGeom prst="straightConnector1">
              <a:avLst/>
            </a:prstGeom>
            <a:ln w="381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45">
              <a:extLst>
                <a:ext uri="{FF2B5EF4-FFF2-40B4-BE49-F238E27FC236}">
                  <a16:creationId xmlns:a16="http://schemas.microsoft.com/office/drawing/2014/main" id="{91DA0B34-D6CB-44B2-A126-C9469CEB831A}"/>
                </a:ext>
              </a:extLst>
            </p:cNvPr>
            <p:cNvCxnSpPr>
              <a:cxnSpLocks/>
            </p:cNvCxnSpPr>
            <p:nvPr/>
          </p:nvCxnSpPr>
          <p:spPr>
            <a:xfrm flipH="1">
              <a:off x="6659552" y="1271250"/>
              <a:ext cx="645624" cy="588578"/>
            </a:xfrm>
            <a:prstGeom prst="straightConnector1">
              <a:avLst/>
            </a:prstGeom>
            <a:ln w="381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47">
              <a:extLst>
                <a:ext uri="{FF2B5EF4-FFF2-40B4-BE49-F238E27FC236}">
                  <a16:creationId xmlns:a16="http://schemas.microsoft.com/office/drawing/2014/main" id="{82EF560C-EE07-49FD-91D4-8B232F7A3553}"/>
                </a:ext>
              </a:extLst>
            </p:cNvPr>
            <p:cNvCxnSpPr>
              <a:cxnSpLocks/>
            </p:cNvCxnSpPr>
            <p:nvPr/>
          </p:nvCxnSpPr>
          <p:spPr>
            <a:xfrm>
              <a:off x="7305176" y="1296908"/>
              <a:ext cx="891076" cy="529267"/>
            </a:xfrm>
            <a:prstGeom prst="straightConnector1">
              <a:avLst/>
            </a:prstGeom>
            <a:ln w="38100">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6" name="Arrow: Right 48">
            <a:extLst>
              <a:ext uri="{FF2B5EF4-FFF2-40B4-BE49-F238E27FC236}">
                <a16:creationId xmlns:a16="http://schemas.microsoft.com/office/drawing/2014/main" id="{C322DF94-6312-4450-ADD6-9D1874C3C477}"/>
              </a:ext>
            </a:extLst>
          </p:cNvPr>
          <p:cNvSpPr/>
          <p:nvPr/>
        </p:nvSpPr>
        <p:spPr bwMode="auto">
          <a:xfrm rot="5400000">
            <a:off x="989794" y="4714891"/>
            <a:ext cx="1107996" cy="1103903"/>
          </a:xfrm>
          <a:prstGeom prst="rightArrow">
            <a:avLst>
              <a:gd name="adj1" fmla="val 50000"/>
              <a:gd name="adj2" fmla="val 53452"/>
            </a:avLst>
          </a:prstGeom>
          <a:solidFill>
            <a:schemeClr val="accent2">
              <a:lumMod val="60000"/>
              <a:lumOff val="40000"/>
            </a:schemeClr>
          </a:solidFill>
          <a:ln w="6350">
            <a:noFill/>
            <a:miter lim="800000"/>
          </a:ln>
        </p:spPr>
        <p:txBody>
          <a:bodyPr wrap="square" lIns="0" tIns="0" rIns="0" bIns="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en-US" sz="1800" b="0" i="0" u="none" strike="noStrike" kern="0" cap="none" spc="0" normalizeH="0" baseline="0" noProof="0">
              <a:solidFill>
                <a:sysClr val="windowText" lastClr="000000"/>
              </a:solidFill>
              <a:effectLst/>
              <a:uLnTx/>
              <a:uFillTx/>
            </a:endParaRPr>
          </a:p>
        </p:txBody>
      </p:sp>
      <p:sp>
        <p:nvSpPr>
          <p:cNvPr id="17" name="TextBox 50">
            <a:extLst>
              <a:ext uri="{FF2B5EF4-FFF2-40B4-BE49-F238E27FC236}">
                <a16:creationId xmlns:a16="http://schemas.microsoft.com/office/drawing/2014/main" id="{807342F4-3AAE-4B37-90CE-C4C2187BFB2C}"/>
              </a:ext>
            </a:extLst>
          </p:cNvPr>
          <p:cNvSpPr txBox="1"/>
          <p:nvPr/>
        </p:nvSpPr>
        <p:spPr>
          <a:xfrm>
            <a:off x="2417151" y="4988316"/>
            <a:ext cx="6283824" cy="769441"/>
          </a:xfrm>
          <a:prstGeom prst="rect">
            <a:avLst/>
          </a:prstGeom>
          <a:noFill/>
        </p:spPr>
        <p:txBody>
          <a:bodyPr wrap="square">
            <a:spAutoFit/>
          </a:bodyPr>
          <a:lstStyle/>
          <a:p>
            <a:pPr algn="ctr" defTabSz="457200" eaLnBrk="1" fontAlgn="auto" hangingPunct="1">
              <a:spcBef>
                <a:spcPts val="0"/>
              </a:spcBef>
              <a:spcAft>
                <a:spcPts val="0"/>
              </a:spcAft>
            </a:pPr>
            <a:r>
              <a:rPr lang="zh-CN" altLang="en-US" sz="2200" b="1" dirty="0">
                <a:solidFill>
                  <a:schemeClr val="tx2"/>
                </a:solidFill>
                <a:latin typeface="微软雅黑" panose="020B0503020204020204" pitchFamily="34" charset="-122"/>
                <a:ea typeface="微软雅黑" panose="020B0503020204020204" pitchFamily="34" charset="-122"/>
              </a:rPr>
              <a:t>单核算力受限于</a:t>
            </a:r>
            <a:r>
              <a:rPr lang="zh-CN" altLang="en-US" sz="2200" b="1" dirty="0">
                <a:solidFill>
                  <a:srgbClr val="C00000"/>
                </a:solidFill>
                <a:latin typeface="微软雅黑" panose="020B0503020204020204" pitchFamily="34" charset="-122"/>
                <a:ea typeface="微软雅黑" panose="020B0503020204020204" pitchFamily="34" charset="-122"/>
              </a:rPr>
              <a:t>电子速率瓶颈</a:t>
            </a:r>
            <a:endParaRPr lang="en-US" altLang="zh-CN" sz="2200" b="1" dirty="0">
              <a:solidFill>
                <a:srgbClr val="C00000"/>
              </a:solidFill>
              <a:latin typeface="微软雅黑" panose="020B0503020204020204" pitchFamily="34" charset="-122"/>
              <a:ea typeface="微软雅黑" panose="020B0503020204020204" pitchFamily="34" charset="-122"/>
            </a:endParaRPr>
          </a:p>
          <a:p>
            <a:pPr algn="ctr" defTabSz="457200" eaLnBrk="1" fontAlgn="auto" hangingPunct="1">
              <a:spcBef>
                <a:spcPts val="0"/>
              </a:spcBef>
              <a:spcAft>
                <a:spcPts val="0"/>
              </a:spcAft>
            </a:pPr>
            <a:r>
              <a:rPr lang="zh-CN" altLang="en-US" sz="2200" b="1" dirty="0">
                <a:solidFill>
                  <a:schemeClr val="tx2"/>
                </a:solidFill>
                <a:latin typeface="微软雅黑" panose="020B0503020204020204" pitchFamily="34" charset="-122"/>
                <a:ea typeface="微软雅黑" panose="020B0503020204020204" pitchFamily="34" charset="-122"/>
              </a:rPr>
              <a:t>运算单元数量与能量效率受限于</a:t>
            </a:r>
            <a:r>
              <a:rPr lang="zh-CN" altLang="en-US" sz="2200" b="1" dirty="0">
                <a:solidFill>
                  <a:srgbClr val="C00000"/>
                </a:solidFill>
                <a:latin typeface="微软雅黑" panose="020B0503020204020204" pitchFamily="34" charset="-122"/>
                <a:ea typeface="微软雅黑" panose="020B0503020204020204" pitchFamily="34" charset="-122"/>
              </a:rPr>
              <a:t>冯诺依曼瓶颈</a:t>
            </a:r>
            <a:endParaRPr lang="en-US" altLang="zh-CN" sz="2200" b="1" dirty="0">
              <a:solidFill>
                <a:srgbClr val="C00000"/>
              </a:solidFill>
              <a:latin typeface="微软雅黑" panose="020B0503020204020204" pitchFamily="34" charset="-122"/>
              <a:ea typeface="微软雅黑" panose="020B0503020204020204" pitchFamily="34" charset="-122"/>
            </a:endParaRPr>
          </a:p>
        </p:txBody>
      </p:sp>
      <p:pic>
        <p:nvPicPr>
          <p:cNvPr id="18" name="Picture 12">
            <a:extLst>
              <a:ext uri="{FF2B5EF4-FFF2-40B4-BE49-F238E27FC236}">
                <a16:creationId xmlns:a16="http://schemas.microsoft.com/office/drawing/2014/main" id="{FC0B783D-31B3-4AB2-B6E8-3AB99E5BA6C3}"/>
              </a:ext>
            </a:extLst>
          </p:cNvPr>
          <p:cNvPicPr>
            <a:picLocks noChangeAspect="1"/>
          </p:cNvPicPr>
          <p:nvPr/>
        </p:nvPicPr>
        <p:blipFill>
          <a:blip r:embed="rId3"/>
          <a:stretch>
            <a:fillRect/>
          </a:stretch>
        </p:blipFill>
        <p:spPr>
          <a:xfrm>
            <a:off x="947748" y="993830"/>
            <a:ext cx="1192091" cy="850855"/>
          </a:xfrm>
          <a:prstGeom prst="rect">
            <a:avLst/>
          </a:prstGeom>
          <a:ln>
            <a:solidFill>
              <a:schemeClr val="tx1"/>
            </a:solidFill>
          </a:ln>
        </p:spPr>
      </p:pic>
      <p:grpSp>
        <p:nvGrpSpPr>
          <p:cNvPr id="19" name="组合 18">
            <a:extLst>
              <a:ext uri="{FF2B5EF4-FFF2-40B4-BE49-F238E27FC236}">
                <a16:creationId xmlns:a16="http://schemas.microsoft.com/office/drawing/2014/main" id="{E5F17F99-9504-46C0-952A-1CBB3FA2D53C}"/>
              </a:ext>
            </a:extLst>
          </p:cNvPr>
          <p:cNvGrpSpPr/>
          <p:nvPr/>
        </p:nvGrpSpPr>
        <p:grpSpPr>
          <a:xfrm>
            <a:off x="7993752" y="111952"/>
            <a:ext cx="824750" cy="824750"/>
            <a:chOff x="5437761" y="2329774"/>
            <a:chExt cx="2198451" cy="2198451"/>
          </a:xfrm>
        </p:grpSpPr>
        <p:sp>
          <p:nvSpPr>
            <p:cNvPr id="20" name="椭圆 19">
              <a:extLst>
                <a:ext uri="{FF2B5EF4-FFF2-40B4-BE49-F238E27FC236}">
                  <a16:creationId xmlns:a16="http://schemas.microsoft.com/office/drawing/2014/main" id="{2E1ACA80-04D4-4587-9B28-E500F203EA73}"/>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B9379E3C-541E-41D8-9330-0E861F825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22363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19">
            <a:extLst>
              <a:ext uri="{FF2B5EF4-FFF2-40B4-BE49-F238E27FC236}">
                <a16:creationId xmlns:a16="http://schemas.microsoft.com/office/drawing/2014/main" id="{574257D4-F3B3-4EBB-BF62-77264984BC2A}"/>
              </a:ext>
            </a:extLst>
          </p:cNvPr>
          <p:cNvSpPr/>
          <p:nvPr/>
        </p:nvSpPr>
        <p:spPr>
          <a:xfrm>
            <a:off x="7001344" y="4144382"/>
            <a:ext cx="1988671" cy="2365818"/>
          </a:xfrm>
          <a:prstGeom prst="roundRect">
            <a:avLst/>
          </a:prstGeom>
          <a:solidFill>
            <a:schemeClr val="accent1">
              <a:lumMod val="20000"/>
              <a:lumOff val="80000"/>
            </a:schemeClr>
          </a:solidFill>
          <a:ln w="38100">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endParaRPr lang="en-US" altLang="zh-CN" sz="2000" dirty="0">
              <a:ln w="0"/>
              <a:solidFill>
                <a:schemeClr val="accent1">
                  <a:lumMod val="7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 name="标题 2">
            <a:extLst>
              <a:ext uri="{FF2B5EF4-FFF2-40B4-BE49-F238E27FC236}">
                <a16:creationId xmlns:a16="http://schemas.microsoft.com/office/drawing/2014/main" id="{D16800F3-6AF3-4FFD-A475-C004DF5597A1}"/>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研究现状</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解决途径</a:t>
            </a:r>
          </a:p>
        </p:txBody>
      </p:sp>
      <p:cxnSp>
        <p:nvCxnSpPr>
          <p:cNvPr id="23" name="Straight Connector 23">
            <a:extLst>
              <a:ext uri="{FF2B5EF4-FFF2-40B4-BE49-F238E27FC236}">
                <a16:creationId xmlns:a16="http://schemas.microsoft.com/office/drawing/2014/main" id="{EF2E8565-4A56-4561-B81E-CA2A61988ACE}"/>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33">
            <a:extLst>
              <a:ext uri="{FF2B5EF4-FFF2-40B4-BE49-F238E27FC236}">
                <a16:creationId xmlns:a16="http://schemas.microsoft.com/office/drawing/2014/main" id="{F62730B3-0E34-4062-AF8B-F4C0E911AACC}"/>
              </a:ext>
            </a:extLst>
          </p:cNvPr>
          <p:cNvSpPr txBox="1"/>
          <p:nvPr/>
        </p:nvSpPr>
        <p:spPr>
          <a:xfrm>
            <a:off x="153985" y="2065555"/>
            <a:ext cx="3937080" cy="4893647"/>
          </a:xfrm>
          <a:prstGeom prst="rect">
            <a:avLst/>
          </a:prstGeom>
          <a:noFill/>
        </p:spPr>
        <p:txBody>
          <a:bodyPr wrap="square">
            <a:spAutoFit/>
          </a:bodyPr>
          <a:lstStyle/>
          <a:p>
            <a:pPr marL="342900" indent="-342900" algn="just" defTabSz="457200" eaLnBrk="1" fontAlgn="auto" hangingPunct="1">
              <a:spcBef>
                <a:spcPts val="0"/>
              </a:spcBef>
              <a:spcAft>
                <a:spcPts val="0"/>
              </a:spcAft>
              <a:buFont typeface="Wingdings" panose="05000000000000000000" pitchFamily="2" charset="2"/>
              <a:buChar char="Ø"/>
            </a:pPr>
            <a:r>
              <a:rPr lang="zh-CN" altLang="en-US" sz="2400" b="1" u="sng" dirty="0">
                <a:solidFill>
                  <a:srgbClr val="C00000"/>
                </a:solidFill>
                <a:latin typeface="微软雅黑" panose="020B0503020204020204" pitchFamily="34" charset="-122"/>
                <a:ea typeface="微软雅黑" panose="020B0503020204020204" pitchFamily="34" charset="-122"/>
              </a:rPr>
              <a:t>高速、高带宽、高并行</a:t>
            </a:r>
            <a:r>
              <a:rPr lang="zh-CN" altLang="en-US" sz="2400" b="1" dirty="0">
                <a:solidFill>
                  <a:srgbClr val="C00000"/>
                </a:solidFill>
                <a:latin typeface="微软雅黑" panose="020B0503020204020204" pitchFamily="34" charset="-122"/>
                <a:ea typeface="微软雅黑" panose="020B0503020204020204" pitchFamily="34" charset="-122"/>
              </a:rPr>
              <a:t>：</a:t>
            </a:r>
            <a:r>
              <a:rPr kumimoji="1" lang="zh-CN" altLang="en-US" sz="2400" b="1" dirty="0">
                <a:solidFill>
                  <a:srgbClr val="336699"/>
                </a:solidFill>
                <a:latin typeface="微软雅黑" pitchFamily="34" charset="-122"/>
                <a:ea typeface="微软雅黑" pitchFamily="34" charset="-122"/>
              </a:rPr>
              <a:t>数十</a:t>
            </a:r>
            <a:r>
              <a:rPr kumimoji="1" lang="en-US" altLang="zh-CN" sz="2400" b="1" dirty="0">
                <a:solidFill>
                  <a:srgbClr val="336699"/>
                </a:solidFill>
                <a:latin typeface="微软雅黑" pitchFamily="34" charset="-122"/>
                <a:ea typeface="微软雅黑" pitchFamily="34" charset="-122"/>
              </a:rPr>
              <a:t>THz</a:t>
            </a:r>
            <a:r>
              <a:rPr kumimoji="1" lang="zh-CN" altLang="en-US" sz="2400" b="1" dirty="0">
                <a:solidFill>
                  <a:srgbClr val="336699"/>
                </a:solidFill>
                <a:latin typeface="微软雅黑" pitchFamily="34" charset="-122"/>
                <a:ea typeface="微软雅黑" pitchFamily="34" charset="-122"/>
              </a:rPr>
              <a:t>频谱资源可用于并行运算，处理速度不受电子迁移速率限制，计算时延极低</a:t>
            </a:r>
            <a:endParaRPr kumimoji="1" lang="en-US" altLang="zh-CN" sz="2400" b="1" dirty="0">
              <a:solidFill>
                <a:srgbClr val="336699"/>
              </a:solidFill>
              <a:latin typeface="微软雅黑" pitchFamily="34" charset="-122"/>
              <a:ea typeface="微软雅黑" pitchFamily="34" charset="-122"/>
            </a:endParaRPr>
          </a:p>
          <a:p>
            <a:pPr marL="342900" indent="-342900" algn="just" defTabSz="457200" eaLnBrk="1" fontAlgn="auto" hangingPunct="1">
              <a:spcBef>
                <a:spcPts val="0"/>
              </a:spcBef>
              <a:spcAft>
                <a:spcPts val="0"/>
              </a:spcAft>
              <a:buFont typeface="Wingdings" panose="05000000000000000000" pitchFamily="2" charset="2"/>
              <a:buChar char="Ø"/>
            </a:pPr>
            <a:endParaRPr kumimoji="1" lang="en-US" altLang="zh-CN" sz="2400" b="1" dirty="0">
              <a:solidFill>
                <a:srgbClr val="336699"/>
              </a:solidFill>
              <a:latin typeface="微软雅黑" pitchFamily="34" charset="-122"/>
              <a:ea typeface="微软雅黑" pitchFamily="34" charset="-122"/>
            </a:endParaRPr>
          </a:p>
          <a:p>
            <a:pPr marL="342900" indent="-342900" algn="just" defTabSz="457200" eaLnBrk="1" fontAlgn="auto" hangingPunct="1">
              <a:spcBef>
                <a:spcPts val="0"/>
              </a:spcBef>
              <a:spcAft>
                <a:spcPts val="0"/>
              </a:spcAft>
              <a:buFont typeface="Wingdings" panose="05000000000000000000" pitchFamily="2" charset="2"/>
              <a:buChar char="Ø"/>
            </a:pPr>
            <a:r>
              <a:rPr kumimoji="1" lang="zh-CN" altLang="en-US" sz="2400" b="1" u="sng" dirty="0">
                <a:solidFill>
                  <a:srgbClr val="C00000"/>
                </a:solidFill>
                <a:latin typeface="微软雅黑" pitchFamily="34" charset="-122"/>
                <a:ea typeface="微软雅黑" pitchFamily="34" charset="-122"/>
              </a:rPr>
              <a:t>存算一体</a:t>
            </a:r>
            <a:r>
              <a:rPr kumimoji="1" lang="zh-CN" altLang="en-US" sz="2400" b="1" dirty="0">
                <a:solidFill>
                  <a:srgbClr val="C00000"/>
                </a:solidFill>
                <a:latin typeface="微软雅黑" pitchFamily="34" charset="-122"/>
                <a:ea typeface="微软雅黑" pitchFamily="34" charset="-122"/>
              </a:rPr>
              <a:t>：</a:t>
            </a:r>
            <a:r>
              <a:rPr kumimoji="1" lang="zh-CN" altLang="en-US" sz="2400" b="1" dirty="0">
                <a:solidFill>
                  <a:srgbClr val="336699"/>
                </a:solidFill>
                <a:latin typeface="微软雅黑" pitchFamily="34" charset="-122"/>
                <a:ea typeface="微软雅黑" pitchFamily="34" charset="-122"/>
              </a:rPr>
              <a:t>规避存储计算分离的“存储墙问题”</a:t>
            </a:r>
            <a:endParaRPr kumimoji="1" lang="en-US" altLang="zh-CN" sz="2400" b="1" dirty="0">
              <a:solidFill>
                <a:srgbClr val="336699"/>
              </a:solidFill>
              <a:latin typeface="微软雅黑" pitchFamily="34" charset="-122"/>
              <a:ea typeface="微软雅黑" pitchFamily="34" charset="-122"/>
            </a:endParaRPr>
          </a:p>
          <a:p>
            <a:pPr marL="342900" indent="-342900" algn="just" defTabSz="457200" eaLnBrk="1" fontAlgn="auto" hangingPunct="1">
              <a:spcBef>
                <a:spcPts val="0"/>
              </a:spcBef>
              <a:spcAft>
                <a:spcPts val="0"/>
              </a:spcAft>
              <a:buFont typeface="Wingdings" panose="05000000000000000000" pitchFamily="2" charset="2"/>
              <a:buChar char="Ø"/>
            </a:pPr>
            <a:endParaRPr kumimoji="1" lang="en-US" altLang="zh-CN" sz="2400" b="1" dirty="0">
              <a:solidFill>
                <a:srgbClr val="336699"/>
              </a:solidFill>
              <a:latin typeface="微软雅黑" pitchFamily="34" charset="-122"/>
              <a:ea typeface="微软雅黑" pitchFamily="34" charset="-122"/>
            </a:endParaRPr>
          </a:p>
          <a:p>
            <a:pPr marL="342900" indent="-342900" algn="just" defTabSz="457200" eaLnBrk="1" fontAlgn="auto" hangingPunct="1">
              <a:spcBef>
                <a:spcPts val="0"/>
              </a:spcBef>
              <a:spcAft>
                <a:spcPts val="0"/>
              </a:spcAft>
              <a:buFont typeface="Wingdings" panose="05000000000000000000" pitchFamily="2" charset="2"/>
              <a:buChar char="Ø"/>
            </a:pPr>
            <a:r>
              <a:rPr kumimoji="1" lang="zh-CN" altLang="en-US" sz="2400" b="1" u="sng" dirty="0">
                <a:solidFill>
                  <a:srgbClr val="C00000"/>
                </a:solidFill>
                <a:latin typeface="微软雅黑" pitchFamily="34" charset="-122"/>
                <a:ea typeface="微软雅黑" pitchFamily="34" charset="-122"/>
              </a:rPr>
              <a:t>低损耗</a:t>
            </a:r>
            <a:r>
              <a:rPr kumimoji="1" lang="zh-CN" altLang="en-US" sz="2400" b="1" dirty="0">
                <a:solidFill>
                  <a:srgbClr val="C00000"/>
                </a:solidFill>
                <a:latin typeface="微软雅黑" pitchFamily="34" charset="-122"/>
                <a:ea typeface="微软雅黑" pitchFamily="34" charset="-122"/>
              </a:rPr>
              <a:t>：</a:t>
            </a:r>
            <a:r>
              <a:rPr kumimoji="1" lang="zh-CN" altLang="en-US" sz="2400" b="1" dirty="0">
                <a:solidFill>
                  <a:srgbClr val="336699"/>
                </a:solidFill>
                <a:latin typeface="微软雅黑" pitchFamily="34" charset="-122"/>
                <a:ea typeface="微软雅黑" pitchFamily="34" charset="-122"/>
              </a:rPr>
              <a:t>光介质波导损耗低，能量开销极低</a:t>
            </a:r>
            <a:endParaRPr kumimoji="1" lang="en-US" altLang="zh-CN" sz="2400" b="1" dirty="0">
              <a:solidFill>
                <a:srgbClr val="336699"/>
              </a:solidFill>
              <a:latin typeface="微软雅黑" pitchFamily="34" charset="-122"/>
              <a:ea typeface="微软雅黑" pitchFamily="34" charset="-122"/>
            </a:endParaRPr>
          </a:p>
          <a:p>
            <a:pPr defTabSz="457200" eaLnBrk="1" fontAlgn="auto" hangingPunct="1">
              <a:spcBef>
                <a:spcPts val="0"/>
              </a:spcBef>
              <a:spcAft>
                <a:spcPts val="0"/>
              </a:spcAft>
            </a:pPr>
            <a:endParaRPr lang="en-US" altLang="zh-CN" sz="2400" b="1" dirty="0">
              <a:solidFill>
                <a:srgbClr val="4472C4">
                  <a:lumMod val="50000"/>
                </a:srgbClr>
              </a:solidFill>
              <a:latin typeface="微软雅黑" panose="020B0503020204020204" pitchFamily="34" charset="-122"/>
              <a:ea typeface="微软雅黑" panose="020B0503020204020204" pitchFamily="34" charset="-122"/>
            </a:endParaRPr>
          </a:p>
          <a:p>
            <a:pPr defTabSz="457200" eaLnBrk="1" fontAlgn="auto" hangingPunct="1">
              <a:spcBef>
                <a:spcPts val="0"/>
              </a:spcBef>
              <a:spcAft>
                <a:spcPts val="0"/>
              </a:spcAft>
            </a:pPr>
            <a:endParaRPr lang="en-US" altLang="zh-CN" sz="2400" b="1" dirty="0">
              <a:solidFill>
                <a:srgbClr val="4472C4">
                  <a:lumMod val="50000"/>
                </a:srgbClr>
              </a:solidFill>
              <a:latin typeface="微软雅黑" panose="020B0503020204020204" pitchFamily="34" charset="-122"/>
              <a:ea typeface="微软雅黑" panose="020B0503020204020204" pitchFamily="34" charset="-122"/>
            </a:endParaRPr>
          </a:p>
        </p:txBody>
      </p:sp>
      <p:pic>
        <p:nvPicPr>
          <p:cNvPr id="4098" name="Picture 2" descr="https://gimg2.baidu.com/image_search/src=http%3A%2F%2Fpic4.zhimg.com%2Fv2-ab40f754cfb14ec9faeae4d488f27ca3_r.jpg&amp;refer=http%3A%2F%2Fpic4.zhimg.com&amp;app=2002&amp;size=f9999,10000&amp;q=a80&amp;n=0&amp;g=0n&amp;fmt=jpeg?sec=1633683210&amp;t=1a75404b2bbc0b36b8cd8444dd1d40e2">
            <a:extLst>
              <a:ext uri="{FF2B5EF4-FFF2-40B4-BE49-F238E27FC236}">
                <a16:creationId xmlns:a16="http://schemas.microsoft.com/office/drawing/2014/main" id="{8033C743-D63D-4EDB-B4DA-DCF3BD2DAD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4690" y="1158227"/>
            <a:ext cx="3686175" cy="27646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049">
            <a:extLst>
              <a:ext uri="{FF2B5EF4-FFF2-40B4-BE49-F238E27FC236}">
                <a16:creationId xmlns:a16="http://schemas.microsoft.com/office/drawing/2014/main" id="{E66D08D0-3661-46AF-8988-7009DF57B842}"/>
              </a:ext>
            </a:extLst>
          </p:cNvPr>
          <p:cNvSpPr txBox="1"/>
          <p:nvPr/>
        </p:nvSpPr>
        <p:spPr>
          <a:xfrm>
            <a:off x="279438" y="1262448"/>
            <a:ext cx="3686174" cy="523220"/>
          </a:xfrm>
          <a:prstGeom prst="rect">
            <a:avLst/>
          </a:prstGeom>
          <a:noFill/>
        </p:spPr>
        <p:txBody>
          <a:bodyPr wrap="squar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引入光子技术的优势</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sp>
        <p:nvSpPr>
          <p:cNvPr id="15" name="圆角矩形 15">
            <a:extLst>
              <a:ext uri="{FF2B5EF4-FFF2-40B4-BE49-F238E27FC236}">
                <a16:creationId xmlns:a16="http://schemas.microsoft.com/office/drawing/2014/main" id="{F3C46BAF-A6F4-4BD8-9E31-DDD1B14245AF}"/>
              </a:ext>
            </a:extLst>
          </p:cNvPr>
          <p:cNvSpPr/>
          <p:nvPr/>
        </p:nvSpPr>
        <p:spPr>
          <a:xfrm>
            <a:off x="7192491" y="4874005"/>
            <a:ext cx="1653295" cy="603449"/>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超</a:t>
            </a:r>
            <a:r>
              <a:rPr lang="zh-CN" altLang="zh-CN" b="1" dirty="0">
                <a:latin typeface="微软雅黑" panose="020B0503020204020204" pitchFamily="34" charset="-122"/>
                <a:ea typeface="微软雅黑" panose="020B0503020204020204" pitchFamily="34" charset="-122"/>
              </a:rPr>
              <a:t>低能耗</a:t>
            </a:r>
            <a:r>
              <a:rPr lang="zh-CN" altLang="en-US" b="1" dirty="0">
                <a:latin typeface="微软雅黑" panose="020B0503020204020204" pitchFamily="34" charset="-122"/>
                <a:ea typeface="微软雅黑" panose="020B0503020204020204" pitchFamily="34" charset="-122"/>
              </a:rPr>
              <a:t>工作</a:t>
            </a:r>
            <a:endParaRPr lang="en-US" altLang="zh-CN" b="1" dirty="0">
              <a:latin typeface="微软雅黑" panose="020B0503020204020204" pitchFamily="34" charset="-122"/>
              <a:ea typeface="微软雅黑" panose="020B0503020204020204" pitchFamily="34" charset="-122"/>
            </a:endParaRPr>
          </a:p>
        </p:txBody>
      </p:sp>
      <p:sp>
        <p:nvSpPr>
          <p:cNvPr id="16" name="圆角矩形 16">
            <a:extLst>
              <a:ext uri="{FF2B5EF4-FFF2-40B4-BE49-F238E27FC236}">
                <a16:creationId xmlns:a16="http://schemas.microsoft.com/office/drawing/2014/main" id="{2AC0C960-ED6B-4F73-B9EB-7EAEC21B9676}"/>
              </a:ext>
            </a:extLst>
          </p:cNvPr>
          <p:cNvSpPr/>
          <p:nvPr/>
        </p:nvSpPr>
        <p:spPr>
          <a:xfrm>
            <a:off x="7192491" y="5576804"/>
            <a:ext cx="1653295" cy="603449"/>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超高算力计算</a:t>
            </a:r>
            <a:endParaRPr lang="en-US" altLang="zh-CN" b="1" dirty="0">
              <a:latin typeface="微软雅黑" panose="020B0503020204020204" pitchFamily="34" charset="-122"/>
              <a:ea typeface="微软雅黑" panose="020B0503020204020204" pitchFamily="34" charset="-122"/>
            </a:endParaRPr>
          </a:p>
        </p:txBody>
      </p:sp>
      <p:sp>
        <p:nvSpPr>
          <p:cNvPr id="17" name="右箭头 24">
            <a:extLst>
              <a:ext uri="{FF2B5EF4-FFF2-40B4-BE49-F238E27FC236}">
                <a16:creationId xmlns:a16="http://schemas.microsoft.com/office/drawing/2014/main" id="{2307842F-6B3B-483C-BEAD-3F27D438E9FE}"/>
              </a:ext>
            </a:extLst>
          </p:cNvPr>
          <p:cNvSpPr/>
          <p:nvPr/>
        </p:nvSpPr>
        <p:spPr>
          <a:xfrm rot="10800000" flipH="1">
            <a:off x="4172466" y="4757982"/>
            <a:ext cx="2772495" cy="875115"/>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2049">
            <a:extLst>
              <a:ext uri="{FF2B5EF4-FFF2-40B4-BE49-F238E27FC236}">
                <a16:creationId xmlns:a16="http://schemas.microsoft.com/office/drawing/2014/main" id="{9E28F887-5328-4A96-84E2-5D5510AF7943}"/>
              </a:ext>
            </a:extLst>
          </p:cNvPr>
          <p:cNvSpPr txBox="1"/>
          <p:nvPr/>
        </p:nvSpPr>
        <p:spPr>
          <a:xfrm>
            <a:off x="3449635" y="4398250"/>
            <a:ext cx="3686174" cy="461665"/>
          </a:xfrm>
          <a:prstGeom prst="rect">
            <a:avLst/>
          </a:prstGeom>
          <a:noFill/>
        </p:spPr>
        <p:txBody>
          <a:bodyPr wrap="square">
            <a:spAutoFit/>
          </a:bodyPr>
          <a:lstStyle/>
          <a:p>
            <a:pPr algn="ctr"/>
            <a:r>
              <a:rPr lang="zh-CN" altLang="en-US" sz="2400" b="1" u="sng" dirty="0">
                <a:solidFill>
                  <a:srgbClr val="FFC000"/>
                </a:solidFill>
                <a:latin typeface="微软雅黑" panose="020B0503020204020204" pitchFamily="34" charset="-122"/>
                <a:ea typeface="微软雅黑" panose="020B0503020204020204" pitchFamily="34" charset="-122"/>
              </a:rPr>
              <a:t>突破速率瓶颈</a:t>
            </a:r>
            <a:endParaRPr lang="en-US" altLang="zh-CN" sz="2400" b="1" u="sng" dirty="0">
              <a:solidFill>
                <a:srgbClr val="FFC000"/>
              </a:solidFill>
              <a:latin typeface="微软雅黑" panose="020B0503020204020204" pitchFamily="34" charset="-122"/>
              <a:ea typeface="微软雅黑" panose="020B0503020204020204" pitchFamily="34" charset="-122"/>
            </a:endParaRPr>
          </a:p>
        </p:txBody>
      </p:sp>
      <p:sp>
        <p:nvSpPr>
          <p:cNvPr id="19" name="TextBox 2049">
            <a:extLst>
              <a:ext uri="{FF2B5EF4-FFF2-40B4-BE49-F238E27FC236}">
                <a16:creationId xmlns:a16="http://schemas.microsoft.com/office/drawing/2014/main" id="{01282320-4F61-48FB-B47C-116AEE2681BE}"/>
              </a:ext>
            </a:extLst>
          </p:cNvPr>
          <p:cNvSpPr txBox="1"/>
          <p:nvPr/>
        </p:nvSpPr>
        <p:spPr>
          <a:xfrm>
            <a:off x="3525835" y="5477454"/>
            <a:ext cx="3686174" cy="461665"/>
          </a:xfrm>
          <a:prstGeom prst="rect">
            <a:avLst/>
          </a:prstGeom>
          <a:noFill/>
        </p:spPr>
        <p:txBody>
          <a:bodyPr wrap="square">
            <a:spAutoFit/>
          </a:bodyPr>
          <a:lstStyle/>
          <a:p>
            <a:pPr algn="ctr"/>
            <a:r>
              <a:rPr lang="zh-CN" altLang="en-US" sz="2400" b="1" u="sng" dirty="0">
                <a:solidFill>
                  <a:srgbClr val="FFC000"/>
                </a:solidFill>
                <a:latin typeface="微软雅黑" panose="020B0503020204020204" pitchFamily="34" charset="-122"/>
                <a:ea typeface="微软雅黑" panose="020B0503020204020204" pitchFamily="34" charset="-122"/>
              </a:rPr>
              <a:t>突破架构瓶颈</a:t>
            </a:r>
            <a:endParaRPr lang="en-US" altLang="zh-CN" sz="2400" b="1" u="sng" dirty="0">
              <a:solidFill>
                <a:srgbClr val="FFC000"/>
              </a:solidFill>
              <a:latin typeface="微软雅黑" panose="020B0503020204020204" pitchFamily="34" charset="-122"/>
              <a:ea typeface="微软雅黑" panose="020B0503020204020204" pitchFamily="34" charset="-122"/>
            </a:endParaRPr>
          </a:p>
        </p:txBody>
      </p:sp>
      <p:sp>
        <p:nvSpPr>
          <p:cNvPr id="22" name="TextBox 2049">
            <a:extLst>
              <a:ext uri="{FF2B5EF4-FFF2-40B4-BE49-F238E27FC236}">
                <a16:creationId xmlns:a16="http://schemas.microsoft.com/office/drawing/2014/main" id="{C9D41D65-C439-4F86-B645-72A0EF2E8804}"/>
              </a:ext>
            </a:extLst>
          </p:cNvPr>
          <p:cNvSpPr txBox="1"/>
          <p:nvPr/>
        </p:nvSpPr>
        <p:spPr>
          <a:xfrm>
            <a:off x="6152592" y="4264697"/>
            <a:ext cx="3686174" cy="523220"/>
          </a:xfrm>
          <a:prstGeom prst="rect">
            <a:avLst/>
          </a:prstGeom>
          <a:noFill/>
        </p:spPr>
        <p:txBody>
          <a:bodyPr wrap="square">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光计算</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46D2C00F-9243-4FBA-B291-AC68EB10B7B3}"/>
              </a:ext>
            </a:extLst>
          </p:cNvPr>
          <p:cNvGrpSpPr/>
          <p:nvPr/>
        </p:nvGrpSpPr>
        <p:grpSpPr>
          <a:xfrm>
            <a:off x="7993752" y="111952"/>
            <a:ext cx="824750" cy="824750"/>
            <a:chOff x="5437761" y="2329774"/>
            <a:chExt cx="2198451" cy="2198451"/>
          </a:xfrm>
        </p:grpSpPr>
        <p:sp>
          <p:nvSpPr>
            <p:cNvPr id="24" name="椭圆 23">
              <a:extLst>
                <a:ext uri="{FF2B5EF4-FFF2-40B4-BE49-F238E27FC236}">
                  <a16:creationId xmlns:a16="http://schemas.microsoft.com/office/drawing/2014/main" id="{4D2236FB-43CF-4B21-9E2B-279C61D6CA2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FD3D5019-FBC8-47C3-AD7D-858F7B0FB7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extLst>
      <p:ext uri="{BB962C8B-B14F-4D97-AF65-F5344CB8AC3E}">
        <p14:creationId xmlns:p14="http://schemas.microsoft.com/office/powerpoint/2010/main" val="3634783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B77CD58E-6ED7-478C-BB5A-A887088DF2AA}"/>
              </a:ext>
            </a:extLst>
          </p:cNvPr>
          <p:cNvSpPr txBox="1"/>
          <p:nvPr/>
        </p:nvSpPr>
        <p:spPr>
          <a:xfrm>
            <a:off x="458367" y="1091259"/>
            <a:ext cx="6762241" cy="461665"/>
          </a:xfrm>
          <a:prstGeom prst="rect">
            <a:avLst/>
          </a:prstGeom>
          <a:solidFill>
            <a:srgbClr val="FFFFCC"/>
          </a:solidFill>
        </p:spPr>
        <p:txBody>
          <a:bodyPr wrap="square">
            <a:spAutoFit/>
          </a:bodyPr>
          <a:lstStyle/>
          <a:p>
            <a:pPr marL="342900" indent="-342900" eaLnBrk="1" hangingPunct="1">
              <a:spcBef>
                <a:spcPct val="0"/>
              </a:spcBef>
              <a:spcAft>
                <a:spcPts val="600"/>
              </a:spcAft>
              <a:buFont typeface="Wingdings" panose="05000000000000000000" pitchFamily="2" charset="2"/>
              <a:buChar char="Ø"/>
            </a:pPr>
            <a:r>
              <a:rPr kumimoji="1" lang="zh-CN" altLang="en-US" sz="2400" b="1" dirty="0">
                <a:solidFill>
                  <a:srgbClr val="336699"/>
                </a:solidFill>
                <a:latin typeface="微软雅黑" panose="020B0503020204020204" pitchFamily="34" charset="-122"/>
                <a:ea typeface="微软雅黑" panose="020B0503020204020204" pitchFamily="34" charset="-122"/>
              </a:rPr>
              <a:t>美国、欧盟、我国等均设立重大研究项目</a:t>
            </a:r>
            <a:endParaRPr kumimoji="1" lang="en-US" altLang="zh-CN" sz="2400" b="1" dirty="0">
              <a:solidFill>
                <a:srgbClr val="336699"/>
              </a:solidFill>
              <a:latin typeface="微软雅黑" panose="020B0503020204020204" pitchFamily="34" charset="-122"/>
              <a:ea typeface="微软雅黑" panose="020B0503020204020204" pitchFamily="34" charset="-122"/>
            </a:endParaRPr>
          </a:p>
        </p:txBody>
      </p:sp>
      <p:pic>
        <p:nvPicPr>
          <p:cNvPr id="52" name="图片 1" descr="cropped-logo-04">
            <a:extLst>
              <a:ext uri="{FF2B5EF4-FFF2-40B4-BE49-F238E27FC236}">
                <a16:creationId xmlns:a16="http://schemas.microsoft.com/office/drawing/2014/main" id="{2055436B-0C7A-4462-AA97-28E0535F4491}"/>
              </a:ext>
            </a:extLst>
          </p:cNvPr>
          <p:cNvPicPr>
            <a:picLocks noChangeAspect="1"/>
          </p:cNvPicPr>
          <p:nvPr/>
        </p:nvPicPr>
        <p:blipFill>
          <a:blip r:embed="rId4"/>
          <a:stretch>
            <a:fillRect/>
          </a:stretch>
        </p:blipFill>
        <p:spPr>
          <a:xfrm>
            <a:off x="333216" y="3970163"/>
            <a:ext cx="1725295" cy="1020144"/>
          </a:xfrm>
          <a:prstGeom prst="rect">
            <a:avLst/>
          </a:prstGeom>
        </p:spPr>
      </p:pic>
      <p:pic>
        <p:nvPicPr>
          <p:cNvPr id="53" name="图片 7">
            <a:extLst>
              <a:ext uri="{FF2B5EF4-FFF2-40B4-BE49-F238E27FC236}">
                <a16:creationId xmlns:a16="http://schemas.microsoft.com/office/drawing/2014/main" id="{4B8AC7EF-FDA7-46BB-B340-035E111FC9D1}"/>
              </a:ext>
            </a:extLst>
          </p:cNvPr>
          <p:cNvPicPr>
            <a:picLocks noChangeAspect="1"/>
          </p:cNvPicPr>
          <p:nvPr/>
        </p:nvPicPr>
        <p:blipFill>
          <a:blip r:embed="rId5"/>
          <a:stretch>
            <a:fillRect/>
          </a:stretch>
        </p:blipFill>
        <p:spPr>
          <a:xfrm>
            <a:off x="2058511" y="4273672"/>
            <a:ext cx="1870882" cy="477877"/>
          </a:xfrm>
          <a:prstGeom prst="rect">
            <a:avLst/>
          </a:prstGeom>
        </p:spPr>
      </p:pic>
      <p:sp>
        <p:nvSpPr>
          <p:cNvPr id="16" name="矩形 9">
            <a:extLst>
              <a:ext uri="{FF2B5EF4-FFF2-40B4-BE49-F238E27FC236}">
                <a16:creationId xmlns:a16="http://schemas.microsoft.com/office/drawing/2014/main" id="{7B699495-8B4C-4335-89DB-8C75E0DABB08}"/>
              </a:ext>
            </a:extLst>
          </p:cNvPr>
          <p:cNvSpPr/>
          <p:nvPr/>
        </p:nvSpPr>
        <p:spPr>
          <a:xfrm>
            <a:off x="4635443" y="1724970"/>
            <a:ext cx="4370361" cy="142295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a:lnSpc>
                <a:spcPct val="70000"/>
              </a:lnSpc>
              <a:spcBef>
                <a:spcPts val="600"/>
              </a:spcBef>
              <a:spcAft>
                <a:spcPts val="600"/>
              </a:spcAft>
              <a:buFont typeface="Wingdings" panose="05000000000000000000" pitchFamily="2" charset="2"/>
              <a:buChar char="q"/>
            </a:pPr>
            <a:r>
              <a:rPr kumimoji="1" lang="en-US" altLang="zh-CN" sz="2000" b="1" dirty="0">
                <a:solidFill>
                  <a:srgbClr val="336699"/>
                </a:solidFill>
                <a:latin typeface="微软雅黑" panose="020B0503020204020204" pitchFamily="34" charset="-122"/>
                <a:ea typeface="微软雅黑" panose="020B0503020204020204" pitchFamily="34" charset="-122"/>
              </a:rPr>
              <a:t>RADER </a:t>
            </a:r>
            <a:r>
              <a:rPr kumimoji="1" lang="zh-CN" altLang="en-US" sz="2000" b="1" dirty="0">
                <a:solidFill>
                  <a:srgbClr val="336699"/>
                </a:solidFill>
                <a:latin typeface="微软雅黑" panose="020B0503020204020204" pitchFamily="34" charset="-122"/>
                <a:ea typeface="微软雅黑" panose="020B0503020204020204" pitchFamily="34" charset="-122"/>
              </a:rPr>
              <a:t>高性能光子模数转换项目</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a:lnSpc>
                <a:spcPct val="70000"/>
              </a:lnSpc>
              <a:spcBef>
                <a:spcPts val="600"/>
              </a:spcBef>
              <a:spcAft>
                <a:spcPts val="600"/>
              </a:spcAft>
              <a:buFont typeface="Wingdings" panose="05000000000000000000" pitchFamily="2" charset="2"/>
              <a:buChar char="q"/>
            </a:pPr>
            <a:r>
              <a:rPr kumimoji="1" lang="en-US" altLang="zh-CN" sz="2000" b="1" dirty="0">
                <a:solidFill>
                  <a:srgbClr val="336699"/>
                </a:solidFill>
                <a:latin typeface="微软雅黑" panose="020B0503020204020204" pitchFamily="34" charset="-122"/>
                <a:ea typeface="微软雅黑" panose="020B0503020204020204" pitchFamily="34" charset="-122"/>
              </a:rPr>
              <a:t>NESD </a:t>
            </a:r>
            <a:r>
              <a:rPr kumimoji="1" lang="zh-CN" altLang="en-US" sz="2000" b="1" dirty="0">
                <a:solidFill>
                  <a:srgbClr val="336699"/>
                </a:solidFill>
                <a:latin typeface="微软雅黑" panose="020B0503020204020204" pitchFamily="34" charset="-122"/>
                <a:ea typeface="微软雅黑" panose="020B0503020204020204" pitchFamily="34" charset="-122"/>
              </a:rPr>
              <a:t>神经工程系统设计项目</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a:lnSpc>
                <a:spcPct val="70000"/>
              </a:lnSpc>
              <a:spcBef>
                <a:spcPts val="600"/>
              </a:spcBef>
              <a:spcAft>
                <a:spcPts val="600"/>
              </a:spcAft>
              <a:buFont typeface="Wingdings" panose="05000000000000000000" pitchFamily="2" charset="2"/>
              <a:buChar char="q"/>
            </a:pPr>
            <a:r>
              <a:rPr kumimoji="1" lang="en-US" altLang="zh-CN" sz="2000" b="1" dirty="0">
                <a:solidFill>
                  <a:srgbClr val="336699"/>
                </a:solidFill>
                <a:latin typeface="微软雅黑" panose="020B0503020204020204" pitchFamily="34" charset="-122"/>
                <a:ea typeface="微软雅黑" panose="020B0503020204020204" pitchFamily="34" charset="-122"/>
              </a:rPr>
              <a:t>MENTOR </a:t>
            </a:r>
            <a:r>
              <a:rPr kumimoji="1" lang="zh-CN" altLang="en-US" sz="2000" b="1" dirty="0">
                <a:solidFill>
                  <a:srgbClr val="336699"/>
                </a:solidFill>
                <a:latin typeface="微软雅黑" panose="020B0503020204020204" pitchFamily="34" charset="-122"/>
                <a:ea typeface="微软雅黑" panose="020B0503020204020204" pitchFamily="34" charset="-122"/>
              </a:rPr>
              <a:t>人工智能光网络项目</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a:lnSpc>
                <a:spcPct val="70000"/>
              </a:lnSpc>
              <a:spcBef>
                <a:spcPts val="600"/>
              </a:spcBef>
              <a:spcAft>
                <a:spcPts val="600"/>
              </a:spcAft>
              <a:buFont typeface="Wingdings" panose="05000000000000000000" pitchFamily="2" charset="2"/>
              <a:buChar char="q"/>
            </a:pPr>
            <a:r>
              <a:rPr kumimoji="1" lang="zh-CN" altLang="en-US" sz="2000" b="1" dirty="0">
                <a:solidFill>
                  <a:srgbClr val="336699"/>
                </a:solidFill>
                <a:latin typeface="微软雅黑" panose="020B0503020204020204" pitchFamily="34" charset="-122"/>
                <a:ea typeface="微软雅黑" panose="020B0503020204020204" pitchFamily="34" charset="-122"/>
              </a:rPr>
              <a:t>光电融合卷积神经网络芯片项目</a:t>
            </a:r>
          </a:p>
        </p:txBody>
      </p:sp>
      <p:pic>
        <p:nvPicPr>
          <p:cNvPr id="17" name="Picture 2" descr="DARPA - Wikidata">
            <a:extLst>
              <a:ext uri="{FF2B5EF4-FFF2-40B4-BE49-F238E27FC236}">
                <a16:creationId xmlns:a16="http://schemas.microsoft.com/office/drawing/2014/main" id="{16CA8434-3AF7-4931-AD0E-AD7265E8E46E}"/>
              </a:ext>
            </a:extLst>
          </p:cNvPr>
          <p:cNvPicPr>
            <a:picLocks noChangeAspect="1"/>
          </p:cNvPicPr>
          <p:nvPr/>
        </p:nvPicPr>
        <p:blipFill>
          <a:blip r:embed="rId6"/>
          <a:stretch>
            <a:fillRect/>
          </a:stretch>
        </p:blipFill>
        <p:spPr>
          <a:xfrm>
            <a:off x="3152667" y="1802856"/>
            <a:ext cx="1189015" cy="646964"/>
          </a:xfrm>
          <a:prstGeom prst="rect">
            <a:avLst/>
          </a:prstGeom>
          <a:noFill/>
          <a:ln w="9525">
            <a:noFill/>
          </a:ln>
        </p:spPr>
      </p:pic>
      <p:sp>
        <p:nvSpPr>
          <p:cNvPr id="26" name="TextBox 25">
            <a:extLst>
              <a:ext uri="{FF2B5EF4-FFF2-40B4-BE49-F238E27FC236}">
                <a16:creationId xmlns:a16="http://schemas.microsoft.com/office/drawing/2014/main" id="{2B252E3E-D989-485E-AA04-15536A97D809}"/>
              </a:ext>
            </a:extLst>
          </p:cNvPr>
          <p:cNvSpPr txBox="1"/>
          <p:nvPr/>
        </p:nvSpPr>
        <p:spPr>
          <a:xfrm>
            <a:off x="458367" y="3427108"/>
            <a:ext cx="7015888" cy="461665"/>
          </a:xfrm>
          <a:prstGeom prst="rect">
            <a:avLst/>
          </a:prstGeom>
          <a:solidFill>
            <a:srgbClr val="FFFFCC"/>
          </a:solidFill>
        </p:spPr>
        <p:txBody>
          <a:bodyPr wrap="square">
            <a:spAutoFit/>
          </a:bodyPr>
          <a:lstStyle/>
          <a:p>
            <a:pPr marL="342900" indent="-342900" eaLnBrk="1" hangingPunct="1">
              <a:spcBef>
                <a:spcPct val="0"/>
              </a:spcBef>
              <a:spcAft>
                <a:spcPts val="600"/>
              </a:spcAft>
              <a:buFont typeface="Wingdings" panose="05000000000000000000" pitchFamily="2" charset="2"/>
              <a:buChar char="Ø"/>
            </a:pPr>
            <a:r>
              <a:rPr kumimoji="1" lang="zh-CN" altLang="en-US" sz="2400" b="1" dirty="0">
                <a:solidFill>
                  <a:srgbClr val="336699"/>
                </a:solidFill>
                <a:latin typeface="微软雅黑" panose="020B0503020204020204" pitchFamily="34" charset="-122"/>
                <a:ea typeface="微软雅黑" panose="020B0503020204020204" pitchFamily="34" charset="-122"/>
              </a:rPr>
              <a:t>光子计算芯片近两年吸引了数亿美元的商业投资</a:t>
            </a:r>
            <a:endParaRPr kumimoji="1" lang="en-US" altLang="zh-CN" sz="2400" b="1" dirty="0">
              <a:solidFill>
                <a:srgbClr val="336699"/>
              </a:solidFill>
              <a:latin typeface="微软雅黑" panose="020B0503020204020204" pitchFamily="34" charset="-122"/>
              <a:ea typeface="微软雅黑" panose="020B0503020204020204" pitchFamily="34" charset="-122"/>
            </a:endParaRPr>
          </a:p>
        </p:txBody>
      </p:sp>
      <p:sp>
        <p:nvSpPr>
          <p:cNvPr id="29" name="任意多边形 47">
            <a:extLst>
              <a:ext uri="{FF2B5EF4-FFF2-40B4-BE49-F238E27FC236}">
                <a16:creationId xmlns:a16="http://schemas.microsoft.com/office/drawing/2014/main" id="{50D5F76A-6356-4FBF-A5DC-51111FBAED2A}"/>
              </a:ext>
            </a:extLst>
          </p:cNvPr>
          <p:cNvSpPr>
            <a:spLocks noChangeArrowheads="1"/>
          </p:cNvSpPr>
          <p:nvPr/>
        </p:nvSpPr>
        <p:spPr bwMode="auto">
          <a:xfrm>
            <a:off x="458367" y="5090319"/>
            <a:ext cx="8148604" cy="1702909"/>
          </a:xfrm>
          <a:custGeom>
            <a:avLst/>
            <a:gdLst>
              <a:gd name="T0" fmla="*/ 0 w 1663778"/>
              <a:gd name="T1" fmla="*/ 2147483646 h 831889"/>
              <a:gd name="T2" fmla="*/ 2147483646 w 1663778"/>
              <a:gd name="T3" fmla="*/ 0 h 831889"/>
              <a:gd name="T4" fmla="*/ 2147483646 w 1663778"/>
              <a:gd name="T5" fmla="*/ 0 h 831889"/>
              <a:gd name="T6" fmla="*/ 2147483646 w 1663778"/>
              <a:gd name="T7" fmla="*/ 2147483646 h 831889"/>
              <a:gd name="T8" fmla="*/ 2147483646 w 1663778"/>
              <a:gd name="T9" fmla="*/ 2147483646 h 831889"/>
              <a:gd name="T10" fmla="*/ 2147483646 w 1663778"/>
              <a:gd name="T11" fmla="*/ 2147483646 h 831889"/>
              <a:gd name="T12" fmla="*/ 2147483646 w 1663778"/>
              <a:gd name="T13" fmla="*/ 2147483646 h 831889"/>
              <a:gd name="T14" fmla="*/ 0 w 1663778"/>
              <a:gd name="T15" fmla="*/ 2147483646 h 831889"/>
              <a:gd name="T16" fmla="*/ 0 w 1663778"/>
              <a:gd name="T17" fmla="*/ 2147483646 h 8318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63778"/>
              <a:gd name="T28" fmla="*/ 0 h 831889"/>
              <a:gd name="T29" fmla="*/ 1663778 w 1663778"/>
              <a:gd name="T30" fmla="*/ 831889 h 8318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63778" h="831889">
                <a:moveTo>
                  <a:pt x="0" y="83189"/>
                </a:moveTo>
                <a:cubicBezTo>
                  <a:pt x="0" y="37245"/>
                  <a:pt x="37245" y="0"/>
                  <a:pt x="83189" y="0"/>
                </a:cubicBezTo>
                <a:lnTo>
                  <a:pt x="1580589" y="0"/>
                </a:lnTo>
                <a:cubicBezTo>
                  <a:pt x="1626533" y="0"/>
                  <a:pt x="1663778" y="37245"/>
                  <a:pt x="1663778" y="83189"/>
                </a:cubicBezTo>
                <a:lnTo>
                  <a:pt x="1663778" y="748700"/>
                </a:lnTo>
                <a:cubicBezTo>
                  <a:pt x="1663778" y="794644"/>
                  <a:pt x="1626533" y="831889"/>
                  <a:pt x="1580589" y="831889"/>
                </a:cubicBezTo>
                <a:lnTo>
                  <a:pt x="83189" y="831889"/>
                </a:lnTo>
                <a:cubicBezTo>
                  <a:pt x="37245" y="831889"/>
                  <a:pt x="0" y="794644"/>
                  <a:pt x="0" y="748700"/>
                </a:cubicBezTo>
                <a:lnTo>
                  <a:pt x="0" y="83189"/>
                </a:lnTo>
                <a:close/>
              </a:path>
            </a:pathLst>
          </a:custGeom>
          <a:noFill/>
          <a:ln w="28575" algn="ctr">
            <a:noFill/>
            <a:miter lim="800000"/>
            <a:headEnd/>
            <a:tailEnd/>
          </a:ln>
          <a:extLst>
            <a:ext uri="{909E8E84-426E-40DD-AFC4-6F175D3DCCD1}">
              <a14:hiddenFill xmlns:a14="http://schemas.microsoft.com/office/drawing/2010/main">
                <a:solidFill>
                  <a:srgbClr val="FFFFFF"/>
                </a:solidFill>
              </a14:hiddenFill>
            </a:ext>
          </a:extLst>
        </p:spPr>
        <p:txBody>
          <a:bodyPr lIns="70085" tIns="54845" rIns="70085" bIns="54845" anchor="ctr"/>
          <a:lstStyle>
            <a:lvl1pPr marL="342900" indent="-342900" defTabSz="10668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10668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10668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1066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10668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1066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1066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1066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1066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spcAft>
                <a:spcPts val="600"/>
              </a:spcAft>
              <a:buFont typeface="Wingdings" panose="05000000000000000000" pitchFamily="2" charset="2"/>
              <a:buChar char="q"/>
            </a:pPr>
            <a:r>
              <a:rPr kumimoji="1" lang="zh-CN" altLang="en-US" sz="2000" b="1" dirty="0">
                <a:solidFill>
                  <a:srgbClr val="336699"/>
                </a:solidFill>
                <a:latin typeface="微软雅黑" panose="020B0503020204020204" pitchFamily="34" charset="-122"/>
                <a:ea typeface="微软雅黑" panose="020B0503020204020204" pitchFamily="34" charset="-122"/>
              </a:rPr>
              <a:t>曦智科技</a:t>
            </a:r>
            <a:r>
              <a:rPr kumimoji="1" lang="en-US" altLang="zh-CN" sz="2000" b="1" dirty="0">
                <a:solidFill>
                  <a:srgbClr val="336699"/>
                </a:solidFill>
                <a:latin typeface="微软雅黑" panose="020B0503020204020204" pitchFamily="34" charset="-122"/>
                <a:ea typeface="微软雅黑" panose="020B0503020204020204" pitchFamily="34" charset="-122"/>
              </a:rPr>
              <a:t>—</a:t>
            </a:r>
            <a:r>
              <a:rPr kumimoji="1" lang="zh-CN" altLang="en-US" sz="2000" b="1" dirty="0">
                <a:solidFill>
                  <a:srgbClr val="336699"/>
                </a:solidFill>
                <a:latin typeface="微软雅黑" panose="020B0503020204020204" pitchFamily="34" charset="-122"/>
                <a:ea typeface="微软雅黑" panose="020B0503020204020204" pitchFamily="34" charset="-122"/>
                <a:sym typeface="+mn-ea"/>
              </a:rPr>
              <a:t>集成光学干涉器阵列实现矩阵运算，</a:t>
            </a:r>
            <a:r>
              <a:rPr kumimoji="1" lang="en-US" altLang="zh-CN" sz="2000" b="1" dirty="0">
                <a:solidFill>
                  <a:srgbClr val="336699"/>
                </a:solidFill>
                <a:latin typeface="微软雅黑" panose="020B0503020204020204" pitchFamily="34" charset="-122"/>
                <a:ea typeface="微软雅黑" panose="020B0503020204020204" pitchFamily="34" charset="-122"/>
                <a:sym typeface="+mn-ea"/>
              </a:rPr>
              <a:t>20</a:t>
            </a:r>
            <a:r>
              <a:rPr kumimoji="1" lang="en-US" altLang="zh-CN" sz="2000" b="1" dirty="0">
                <a:solidFill>
                  <a:srgbClr val="336699"/>
                </a:solidFill>
                <a:latin typeface="微软雅黑" panose="020B0503020204020204" pitchFamily="34" charset="-122"/>
                <a:ea typeface="微软雅黑" panose="020B0503020204020204" pitchFamily="34" charset="-122"/>
              </a:rPr>
              <a:t>20</a:t>
            </a:r>
            <a:r>
              <a:rPr kumimoji="1" lang="zh-CN" altLang="en-US" sz="2000" b="1" dirty="0">
                <a:solidFill>
                  <a:srgbClr val="336699"/>
                </a:solidFill>
                <a:latin typeface="微软雅黑" panose="020B0503020204020204" pitchFamily="34" charset="-122"/>
                <a:ea typeface="微软雅黑" panose="020B0503020204020204" pitchFamily="34" charset="-122"/>
              </a:rPr>
              <a:t>年末已经完成了第二轮融资，总共超过 </a:t>
            </a:r>
            <a:r>
              <a:rPr kumimoji="1" lang="en-US" altLang="zh-CN" sz="2000" b="1" dirty="0">
                <a:solidFill>
                  <a:srgbClr val="336699"/>
                </a:solidFill>
                <a:latin typeface="微软雅黑" panose="020B0503020204020204" pitchFamily="34" charset="-122"/>
                <a:ea typeface="微软雅黑" panose="020B0503020204020204" pitchFamily="34" charset="-122"/>
              </a:rPr>
              <a:t>7000 </a:t>
            </a:r>
            <a:r>
              <a:rPr kumimoji="1" lang="zh-CN" altLang="en-US" sz="2000" b="1" dirty="0">
                <a:solidFill>
                  <a:srgbClr val="336699"/>
                </a:solidFill>
                <a:latin typeface="微软雅黑" panose="020B0503020204020204" pitchFamily="34" charset="-122"/>
                <a:ea typeface="微软雅黑" panose="020B0503020204020204" pitchFamily="34" charset="-122"/>
              </a:rPr>
              <a:t>万美元</a:t>
            </a:r>
            <a:endParaRPr kumimoji="1" lang="en-US" altLang="zh-CN" sz="2000" b="1" dirty="0">
              <a:solidFill>
                <a:srgbClr val="336699"/>
              </a:solidFill>
              <a:latin typeface="微软雅黑" panose="020B0503020204020204" pitchFamily="34" charset="-122"/>
              <a:ea typeface="微软雅黑" panose="020B0503020204020204" pitchFamily="34" charset="-122"/>
            </a:endParaRPr>
          </a:p>
          <a:p>
            <a:pPr eaLnBrk="1" hangingPunct="1">
              <a:spcBef>
                <a:spcPct val="0"/>
              </a:spcBef>
              <a:spcAft>
                <a:spcPts val="600"/>
              </a:spcAft>
              <a:buFont typeface="Wingdings" panose="05000000000000000000" pitchFamily="2" charset="2"/>
              <a:buChar char="q"/>
            </a:pPr>
            <a:r>
              <a:rPr kumimoji="1" lang="en-US" sz="2000" b="1" dirty="0" err="1">
                <a:solidFill>
                  <a:srgbClr val="336699"/>
                </a:solidFill>
                <a:latin typeface="微软雅黑" panose="020B0503020204020204" pitchFamily="34" charset="-122"/>
                <a:ea typeface="微软雅黑" panose="020B0503020204020204" pitchFamily="34" charset="-122"/>
              </a:rPr>
              <a:t>Lightmatter</a:t>
            </a:r>
            <a:r>
              <a:rPr kumimoji="1" lang="en-US" altLang="zh-CN" sz="2000" b="1" dirty="0">
                <a:solidFill>
                  <a:srgbClr val="336699"/>
                </a:solidFill>
                <a:latin typeface="微软雅黑" panose="020B0503020204020204" pitchFamily="34" charset="-122"/>
                <a:ea typeface="微软雅黑" panose="020B0503020204020204" pitchFamily="34" charset="-122"/>
              </a:rPr>
              <a:t>—</a:t>
            </a:r>
            <a:r>
              <a:rPr kumimoji="1" lang="zh-CN" altLang="en-US" sz="2000" b="1" dirty="0">
                <a:solidFill>
                  <a:srgbClr val="336699"/>
                </a:solidFill>
                <a:latin typeface="微软雅黑" panose="020B0503020204020204" pitchFamily="34" charset="-122"/>
                <a:ea typeface="微软雅黑" panose="020B0503020204020204" pitchFamily="34" charset="-122"/>
                <a:sym typeface="+mn-ea"/>
              </a:rPr>
              <a:t>新型光子芯片“Lightmatter Mars</a:t>
            </a:r>
            <a:r>
              <a:rPr kumimoji="1" lang="en-US" altLang="zh-CN" sz="2000" b="1" dirty="0">
                <a:solidFill>
                  <a:srgbClr val="336699"/>
                </a:solidFill>
                <a:latin typeface="微软雅黑" panose="020B0503020204020204" pitchFamily="34" charset="-122"/>
                <a:ea typeface="微软雅黑" panose="020B0503020204020204" pitchFamily="34" charset="-122"/>
                <a:sym typeface="+mn-ea"/>
              </a:rPr>
              <a:t>”, </a:t>
            </a:r>
            <a:r>
              <a:rPr kumimoji="1" lang="en-US" altLang="zh-CN" sz="2000" b="1" dirty="0">
                <a:solidFill>
                  <a:srgbClr val="336699"/>
                </a:solidFill>
                <a:latin typeface="微软雅黑" panose="020B0503020204020204" pitchFamily="34" charset="-122"/>
                <a:ea typeface="微软雅黑" panose="020B0503020204020204" pitchFamily="34" charset="-122"/>
              </a:rPr>
              <a:t>2018</a:t>
            </a:r>
            <a:r>
              <a:rPr kumimoji="1" lang="zh-CN" altLang="en-US" sz="2000" b="1" dirty="0">
                <a:solidFill>
                  <a:srgbClr val="336699"/>
                </a:solidFill>
                <a:latin typeface="微软雅黑" panose="020B0503020204020204" pitchFamily="34" charset="-122"/>
                <a:ea typeface="微软雅黑" panose="020B0503020204020204" pitchFamily="34" charset="-122"/>
              </a:rPr>
              <a:t>年完成</a:t>
            </a:r>
            <a:r>
              <a:rPr kumimoji="1" lang="en-US" altLang="zh-CN" sz="2000" b="1" dirty="0">
                <a:solidFill>
                  <a:srgbClr val="336699"/>
                </a:solidFill>
                <a:latin typeface="微软雅黑" panose="020B0503020204020204" pitchFamily="34" charset="-122"/>
                <a:ea typeface="微软雅黑" panose="020B0503020204020204" pitchFamily="34" charset="-122"/>
              </a:rPr>
              <a:t>A</a:t>
            </a:r>
            <a:r>
              <a:rPr kumimoji="1" lang="zh-CN" altLang="en-US" sz="2000" b="1" dirty="0">
                <a:solidFill>
                  <a:srgbClr val="336699"/>
                </a:solidFill>
                <a:latin typeface="微软雅黑" panose="020B0503020204020204" pitchFamily="34" charset="-122"/>
                <a:ea typeface="微软雅黑" panose="020B0503020204020204" pitchFamily="34" charset="-122"/>
              </a:rPr>
              <a:t>轮</a:t>
            </a:r>
            <a:r>
              <a:rPr kumimoji="1" lang="en-US" altLang="zh-CN" sz="2000" b="1" dirty="0">
                <a:solidFill>
                  <a:srgbClr val="336699"/>
                </a:solidFill>
                <a:latin typeface="微软雅黑" panose="020B0503020204020204" pitchFamily="34" charset="-122"/>
                <a:ea typeface="微软雅黑" panose="020B0503020204020204" pitchFamily="34" charset="-122"/>
              </a:rPr>
              <a:t>1100</a:t>
            </a:r>
            <a:r>
              <a:rPr kumimoji="1" lang="zh-CN" altLang="en-US" sz="2000" b="1" dirty="0">
                <a:solidFill>
                  <a:srgbClr val="336699"/>
                </a:solidFill>
                <a:latin typeface="微软雅黑" panose="020B0503020204020204" pitchFamily="34" charset="-122"/>
                <a:ea typeface="微软雅黑" panose="020B0503020204020204" pitchFamily="34" charset="-122"/>
              </a:rPr>
              <a:t>万美元</a:t>
            </a:r>
          </a:p>
        </p:txBody>
      </p:sp>
      <p:pic>
        <p:nvPicPr>
          <p:cNvPr id="7" name="Picture 6">
            <a:extLst>
              <a:ext uri="{FF2B5EF4-FFF2-40B4-BE49-F238E27FC236}">
                <a16:creationId xmlns:a16="http://schemas.microsoft.com/office/drawing/2014/main" id="{8ABC6C07-1D2B-4053-80CA-2D457FF8A008}"/>
              </a:ext>
            </a:extLst>
          </p:cNvPr>
          <p:cNvPicPr>
            <a:picLocks noChangeAspect="1"/>
          </p:cNvPicPr>
          <p:nvPr/>
        </p:nvPicPr>
        <p:blipFill>
          <a:blip r:embed="rId7"/>
          <a:stretch>
            <a:fillRect/>
          </a:stretch>
        </p:blipFill>
        <p:spPr>
          <a:xfrm>
            <a:off x="4498045" y="4274162"/>
            <a:ext cx="1725295" cy="477387"/>
          </a:xfrm>
          <a:prstGeom prst="rect">
            <a:avLst/>
          </a:prstGeom>
          <a:solidFill>
            <a:schemeClr val="accent3">
              <a:lumMod val="75000"/>
            </a:schemeClr>
          </a:solidFill>
        </p:spPr>
      </p:pic>
      <p:pic>
        <p:nvPicPr>
          <p:cNvPr id="8" name="Picture 7">
            <a:extLst>
              <a:ext uri="{FF2B5EF4-FFF2-40B4-BE49-F238E27FC236}">
                <a16:creationId xmlns:a16="http://schemas.microsoft.com/office/drawing/2014/main" id="{FE10F158-AFCB-416B-9379-B5235B92EAF0}"/>
              </a:ext>
            </a:extLst>
          </p:cNvPr>
          <p:cNvPicPr>
            <a:picLocks noChangeAspect="1"/>
          </p:cNvPicPr>
          <p:nvPr/>
        </p:nvPicPr>
        <p:blipFill>
          <a:blip r:embed="rId8"/>
          <a:stretch>
            <a:fillRect/>
          </a:stretch>
        </p:blipFill>
        <p:spPr>
          <a:xfrm>
            <a:off x="6990835" y="3981015"/>
            <a:ext cx="1508092" cy="994466"/>
          </a:xfrm>
          <a:prstGeom prst="rect">
            <a:avLst/>
          </a:prstGeom>
        </p:spPr>
      </p:pic>
      <p:pic>
        <p:nvPicPr>
          <p:cNvPr id="9" name="Picture 8">
            <a:extLst>
              <a:ext uri="{FF2B5EF4-FFF2-40B4-BE49-F238E27FC236}">
                <a16:creationId xmlns:a16="http://schemas.microsoft.com/office/drawing/2014/main" id="{BF21B3DB-8C73-4BED-A3C7-96B4B778170C}"/>
              </a:ext>
            </a:extLst>
          </p:cNvPr>
          <p:cNvPicPr>
            <a:picLocks noChangeAspect="1"/>
          </p:cNvPicPr>
          <p:nvPr/>
        </p:nvPicPr>
        <p:blipFill>
          <a:blip r:embed="rId9"/>
          <a:stretch>
            <a:fillRect/>
          </a:stretch>
        </p:blipFill>
        <p:spPr>
          <a:xfrm>
            <a:off x="499336" y="1583637"/>
            <a:ext cx="2359571" cy="1085403"/>
          </a:xfrm>
          <a:prstGeom prst="rect">
            <a:avLst/>
          </a:prstGeom>
        </p:spPr>
      </p:pic>
      <p:pic>
        <p:nvPicPr>
          <p:cNvPr id="1028" name="Picture 4" descr="Home - OPTICS2 EU Project">
            <a:extLst>
              <a:ext uri="{FF2B5EF4-FFF2-40B4-BE49-F238E27FC236}">
                <a16:creationId xmlns:a16="http://schemas.microsoft.com/office/drawing/2014/main" id="{FD3395B3-6C5E-46D1-8128-DC09608D3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058" y="2559574"/>
            <a:ext cx="3301429" cy="72333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23">
            <a:extLst>
              <a:ext uri="{FF2B5EF4-FFF2-40B4-BE49-F238E27FC236}">
                <a16:creationId xmlns:a16="http://schemas.microsoft.com/office/drawing/2014/main" id="{B9D1E12F-A342-4D7A-8D1A-80F5C547944C}"/>
              </a:ext>
            </a:extLst>
          </p:cNvPr>
          <p:cNvCxnSpPr/>
          <p:nvPr/>
        </p:nvCxnSpPr>
        <p:spPr>
          <a:xfrm>
            <a:off x="0" y="936702"/>
            <a:ext cx="749362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标题 2">
            <a:extLst>
              <a:ext uri="{FF2B5EF4-FFF2-40B4-BE49-F238E27FC236}">
                <a16:creationId xmlns:a16="http://schemas.microsoft.com/office/drawing/2014/main" id="{43093547-CEA0-47A3-B8CF-A6ADC9DF9987}"/>
              </a:ext>
            </a:extLst>
          </p:cNvPr>
          <p:cNvSpPr txBox="1">
            <a:spLocks/>
          </p:cNvSpPr>
          <p:nvPr/>
        </p:nvSpPr>
        <p:spPr>
          <a:xfrm>
            <a:off x="153985" y="244823"/>
            <a:ext cx="6005071" cy="589698"/>
          </a:xfrm>
          <a:prstGeom prst="rect">
            <a:avLst/>
          </a:prstGeom>
        </p:spPr>
        <p:txBody>
          <a:bodyPr/>
          <a:lstStyle>
            <a:defPPr>
              <a:defRPr lang="zh-CN"/>
            </a:defPPr>
            <a:lvl1pPr algn="ctr" eaLnBrk="0" hangingPunct="0">
              <a:defRPr sz="2000" b="1" kern="0">
                <a:solidFill>
                  <a:srgbClr val="C00000"/>
                </a:solidFill>
                <a:latin typeface="Comic Sans MS" panose="030F0702030302020204" pitchFamily="66" charset="0"/>
                <a:ea typeface="宋体" charset="-122"/>
                <a:cs typeface="+mj-cs"/>
              </a:defRPr>
            </a:lvl1pPr>
            <a:lvl2pPr algn="ctr" eaLnBrk="0" hangingPunct="0">
              <a:defRPr sz="2800" b="1">
                <a:solidFill>
                  <a:srgbClr val="133984"/>
                </a:solidFill>
                <a:ea typeface="华文新魏" pitchFamily="2" charset="-122"/>
              </a:defRPr>
            </a:lvl2pPr>
            <a:lvl3pPr algn="ctr" eaLnBrk="0" hangingPunct="0">
              <a:defRPr sz="2800" b="1">
                <a:solidFill>
                  <a:srgbClr val="133984"/>
                </a:solidFill>
                <a:ea typeface="华文新魏" pitchFamily="2" charset="-122"/>
              </a:defRPr>
            </a:lvl3pPr>
            <a:lvl4pPr algn="ctr" eaLnBrk="0" hangingPunct="0">
              <a:defRPr sz="2800" b="1">
                <a:solidFill>
                  <a:srgbClr val="133984"/>
                </a:solidFill>
                <a:ea typeface="华文新魏" pitchFamily="2" charset="-122"/>
              </a:defRPr>
            </a:lvl4pPr>
            <a:lvl5pPr algn="ctr" eaLnBrk="0" hangingPunct="0">
              <a:defRPr sz="2800" b="1">
                <a:solidFill>
                  <a:srgbClr val="133984"/>
                </a:solidFill>
                <a:ea typeface="华文新魏" pitchFamily="2" charset="-122"/>
              </a:defRPr>
            </a:lvl5pPr>
            <a:lvl6pPr marL="457200" algn="ctr" fontAlgn="base">
              <a:spcBef>
                <a:spcPct val="0"/>
              </a:spcBef>
              <a:spcAft>
                <a:spcPct val="0"/>
              </a:spcAft>
              <a:defRPr sz="2800" b="1">
                <a:solidFill>
                  <a:srgbClr val="133984"/>
                </a:solidFill>
                <a:ea typeface="华文新魏" pitchFamily="2" charset="-122"/>
              </a:defRPr>
            </a:lvl6pPr>
            <a:lvl7pPr marL="914400" algn="ctr" fontAlgn="base">
              <a:spcBef>
                <a:spcPct val="0"/>
              </a:spcBef>
              <a:spcAft>
                <a:spcPct val="0"/>
              </a:spcAft>
              <a:defRPr sz="2800" b="1">
                <a:solidFill>
                  <a:srgbClr val="133984"/>
                </a:solidFill>
                <a:ea typeface="华文新魏" pitchFamily="2" charset="-122"/>
              </a:defRPr>
            </a:lvl7pPr>
            <a:lvl8pPr marL="1371600" algn="ctr" fontAlgn="base">
              <a:spcBef>
                <a:spcPct val="0"/>
              </a:spcBef>
              <a:spcAft>
                <a:spcPct val="0"/>
              </a:spcAft>
              <a:defRPr sz="2800" b="1">
                <a:solidFill>
                  <a:srgbClr val="133984"/>
                </a:solidFill>
                <a:ea typeface="华文新魏" pitchFamily="2" charset="-122"/>
              </a:defRPr>
            </a:lvl8pPr>
            <a:lvl9pPr marL="1828800" algn="ctr" fontAlgn="base">
              <a:spcBef>
                <a:spcPct val="0"/>
              </a:spcBef>
              <a:spcAft>
                <a:spcPct val="0"/>
              </a:spcAft>
              <a:defRPr sz="2800" b="1">
                <a:solidFill>
                  <a:srgbClr val="133984"/>
                </a:solidFill>
                <a:ea typeface="华文新魏" pitchFamily="2" charset="-122"/>
              </a:defRPr>
            </a:lvl9pPr>
          </a:lstStyle>
          <a:p>
            <a:pPr algn="l"/>
            <a:r>
              <a:rPr kumimoji="1" lang="zh-CN" altLang="en-US" sz="3600" kern="1200" dirty="0">
                <a:solidFill>
                  <a:srgbClr val="336699"/>
                </a:solidFill>
                <a:latin typeface="微软雅黑" panose="020B0503020204020204" pitchFamily="34" charset="-122"/>
                <a:ea typeface="微软雅黑" panose="020B0503020204020204" pitchFamily="34" charset="-122"/>
                <a:sym typeface="Wingdings" pitchFamily="2" charset="2"/>
              </a:rPr>
              <a:t>研究现状</a:t>
            </a:r>
            <a:r>
              <a:rPr kumimoji="1" lang="en-US" altLang="zh-CN"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a:t>
            </a:r>
            <a:r>
              <a:rPr kumimoji="1" lang="zh-CN" altLang="en-US" sz="3600" kern="1200" dirty="0">
                <a:solidFill>
                  <a:srgbClr val="336699"/>
                </a:solidFill>
                <a:latin typeface="微软雅黑" panose="020B0503020204020204" pitchFamily="34" charset="-122"/>
                <a:ea typeface="微软雅黑" panose="020B0503020204020204" pitchFamily="34" charset="-122"/>
                <a:cs typeface="+mn-cs"/>
                <a:sym typeface="Wingdings" pitchFamily="2" charset="2"/>
              </a:rPr>
              <a:t>光子计算成为热点</a:t>
            </a:r>
          </a:p>
        </p:txBody>
      </p:sp>
      <p:grpSp>
        <p:nvGrpSpPr>
          <p:cNvPr id="15" name="组合 14">
            <a:extLst>
              <a:ext uri="{FF2B5EF4-FFF2-40B4-BE49-F238E27FC236}">
                <a16:creationId xmlns:a16="http://schemas.microsoft.com/office/drawing/2014/main" id="{69EA4677-376B-4655-B452-357E7EC094AE}"/>
              </a:ext>
            </a:extLst>
          </p:cNvPr>
          <p:cNvGrpSpPr/>
          <p:nvPr/>
        </p:nvGrpSpPr>
        <p:grpSpPr>
          <a:xfrm>
            <a:off x="7993752" y="111952"/>
            <a:ext cx="824750" cy="824750"/>
            <a:chOff x="5437761" y="2329774"/>
            <a:chExt cx="2198451" cy="2198451"/>
          </a:xfrm>
        </p:grpSpPr>
        <p:sp>
          <p:nvSpPr>
            <p:cNvPr id="18" name="椭圆 17">
              <a:extLst>
                <a:ext uri="{FF2B5EF4-FFF2-40B4-BE49-F238E27FC236}">
                  <a16:creationId xmlns:a16="http://schemas.microsoft.com/office/drawing/2014/main" id="{AA0D4EAF-4672-416B-B23B-EEF503371518}"/>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7DC4D690-978F-45A3-BEFB-FF3B886C2B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Tree>
    <p:custDataLst>
      <p:tags r:id="rId1"/>
    </p:custDataLst>
    <p:extLst>
      <p:ext uri="{BB962C8B-B14F-4D97-AF65-F5344CB8AC3E}">
        <p14:creationId xmlns:p14="http://schemas.microsoft.com/office/powerpoint/2010/main" val="2912082219"/>
      </p:ext>
    </p:extLst>
  </p:cSld>
  <p:clrMapOvr>
    <a:masterClrMapping/>
  </p:clrMapOvr>
  <p:transition advTm="1455"/>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2B97746487924B97836959BE637201" ma:contentTypeVersion="11" ma:contentTypeDescription="Create a new document." ma:contentTypeScope="" ma:versionID="185a2a8c7f8e106f0e7d2f91bd2b3750">
  <xsd:schema xmlns:xsd="http://www.w3.org/2001/XMLSchema" xmlns:xs="http://www.w3.org/2001/XMLSchema" xmlns:p="http://schemas.microsoft.com/office/2006/metadata/properties" xmlns:ns3="2a74eb75-f475-42e7-8303-f9a0c81d6f33" xmlns:ns4="df013bd6-f53a-4a2b-a8e7-2ea4aef6cbac" targetNamespace="http://schemas.microsoft.com/office/2006/metadata/properties" ma:root="true" ma:fieldsID="f0b52b414d7d9a0655489615e73e8c49" ns3:_="" ns4:_="">
    <xsd:import namespace="2a74eb75-f475-42e7-8303-f9a0c81d6f33"/>
    <xsd:import namespace="df013bd6-f53a-4a2b-a8e7-2ea4aef6cba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74eb75-f475-42e7-8303-f9a0c81d6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013bd6-f53a-4a2b-a8e7-2ea4aef6cba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19C26C-3DE1-4062-B4EB-14DB59AFF8BA}">
  <ds:schemaRefs>
    <ds:schemaRef ds:uri="http://schemas.microsoft.com/sharepoint/v3/contenttype/forms"/>
  </ds:schemaRefs>
</ds:datastoreItem>
</file>

<file path=customXml/itemProps2.xml><?xml version="1.0" encoding="utf-8"?>
<ds:datastoreItem xmlns:ds="http://schemas.openxmlformats.org/officeDocument/2006/customXml" ds:itemID="{C68112F2-3CC3-4079-A7E4-C6212B9AFD1D}">
  <ds:schemaRefs>
    <ds:schemaRef ds:uri="http://purl.org/dc/terms/"/>
    <ds:schemaRef ds:uri="http://schemas.microsoft.com/office/infopath/2007/PartnerControls"/>
    <ds:schemaRef ds:uri="http://schemas.openxmlformats.org/package/2006/metadata/core-properties"/>
    <ds:schemaRef ds:uri="http://purl.org/dc/elements/1.1/"/>
    <ds:schemaRef ds:uri="2a74eb75-f475-42e7-8303-f9a0c81d6f33"/>
    <ds:schemaRef ds:uri="http://schemas.microsoft.com/office/2006/metadata/properties"/>
    <ds:schemaRef ds:uri="http://schemas.microsoft.com/office/2006/documentManagement/types"/>
    <ds:schemaRef ds:uri="http://purl.org/dc/dcmitype/"/>
    <ds:schemaRef ds:uri="df013bd6-f53a-4a2b-a8e7-2ea4aef6cbac"/>
    <ds:schemaRef ds:uri="http://www.w3.org/XML/1998/namespace"/>
  </ds:schemaRefs>
</ds:datastoreItem>
</file>

<file path=customXml/itemProps3.xml><?xml version="1.0" encoding="utf-8"?>
<ds:datastoreItem xmlns:ds="http://schemas.openxmlformats.org/officeDocument/2006/customXml" ds:itemID="{1EF12B55-ECD4-424B-95BC-5071E961ED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74eb75-f475-42e7-8303-f9a0c81d6f33"/>
    <ds:schemaRef ds:uri="df013bd6-f53a-4a2b-a8e7-2ea4aef6cb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6528</TotalTime>
  <Words>2698</Words>
  <Application>Microsoft Office PowerPoint</Application>
  <PresentationFormat>全屏显示(4:3)</PresentationFormat>
  <Paragraphs>255</Paragraphs>
  <Slides>24</Slides>
  <Notes>23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7" baseType="lpstr">
      <vt:lpstr>等线</vt:lpstr>
      <vt:lpstr>等线 Light</vt:lpstr>
      <vt:lpstr>黑体</vt:lpstr>
      <vt:lpstr>Microsoft YaHei</vt:lpstr>
      <vt:lpstr>Microsoft YaHei</vt:lpstr>
      <vt:lpstr>Arial</vt:lpstr>
      <vt:lpstr>Calibri</vt:lpstr>
      <vt:lpstr>Calibri Light</vt:lpstr>
      <vt:lpstr>Cambria Math</vt:lpstr>
      <vt:lpstr>Times New Roman</vt:lpstr>
      <vt:lpstr>Wingdings</vt:lpstr>
      <vt:lpstr>Office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Swinburne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Xingyuan Xu</dc:creator>
  <cp:lastModifiedBy>d yh</cp:lastModifiedBy>
  <cp:revision>264</cp:revision>
  <dcterms:created xsi:type="dcterms:W3CDTF">2019-04-09T00:42:44Z</dcterms:created>
  <dcterms:modified xsi:type="dcterms:W3CDTF">2021-11-18T02:00:36Z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0x010100D62B97746487924B97836959BE637201</vt:lpwstr>
  </property>
</Properties>
</file>